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5"/>
  </p:notesMasterIdLst>
  <p:sldIdLst>
    <p:sldId id="256" r:id="rId2"/>
    <p:sldId id="276" r:id="rId3"/>
    <p:sldId id="258" r:id="rId4"/>
    <p:sldId id="261" r:id="rId5"/>
    <p:sldId id="282" r:id="rId6"/>
    <p:sldId id="266" r:id="rId7"/>
    <p:sldId id="283" r:id="rId8"/>
    <p:sldId id="286" r:id="rId9"/>
    <p:sldId id="287" r:id="rId10"/>
    <p:sldId id="278" r:id="rId11"/>
    <p:sldId id="277" r:id="rId12"/>
    <p:sldId id="279" r:id="rId13"/>
    <p:sldId id="284" r:id="rId14"/>
    <p:sldId id="280" r:id="rId15"/>
    <p:sldId id="285" r:id="rId16"/>
    <p:sldId id="288" r:id="rId17"/>
    <p:sldId id="263" r:id="rId18"/>
    <p:sldId id="259" r:id="rId19"/>
    <p:sldId id="294" r:id="rId20"/>
    <p:sldId id="290" r:id="rId21"/>
    <p:sldId id="291" r:id="rId22"/>
    <p:sldId id="292" r:id="rId23"/>
    <p:sldId id="264" r:id="rId2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16" d="100"/>
          <a:sy n="116" d="100"/>
        </p:scale>
        <p:origin x="56"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23F58-988A-4C1D-ACEB-153B80081178}" type="datetimeFigureOut">
              <a:rPr lang="sl-SI" smtClean="0"/>
              <a:t>6. 11. 2024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126A7-99B3-4955-902C-35DA3631FAA8}" type="slidenum">
              <a:rPr lang="sl-SI" smtClean="0"/>
              <a:t>‹#›</a:t>
            </a:fld>
            <a:endParaRPr lang="sl-SI"/>
          </a:p>
        </p:txBody>
      </p:sp>
    </p:spTree>
    <p:extLst>
      <p:ext uri="{BB962C8B-B14F-4D97-AF65-F5344CB8AC3E}">
        <p14:creationId xmlns:p14="http://schemas.microsoft.com/office/powerpoint/2010/main" val="15489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V RS je trenutno le še 884 m2 njivskih površin na prebivalca od potrebnih cca 3.000 m2 za zagotovitev potrebnih količin hrane</a:t>
            </a:r>
          </a:p>
          <a:p>
            <a:r>
              <a:rPr lang="sl-SI" sz="1200" dirty="0"/>
              <a:t>DPN ne vključuje celovite presoje škodljivih vplivov na prebivalstvo in zdravje ljudi </a:t>
            </a:r>
          </a:p>
          <a:p>
            <a:r>
              <a:rPr lang="sl-SI" sz="1200" dirty="0"/>
              <a:t>ni bila pripravljena demografska študija vplivov na prebivalce ob obstoječi železnici in predlagani novi trasi</a:t>
            </a:r>
          </a:p>
          <a:p>
            <a:r>
              <a:rPr lang="sl-SI" sz="1200" dirty="0"/>
              <a:t>neprimerna dodatna obremenitev in umestitev povečanega železniškega tovornega tranzita ob zdajšnji železnici in celo novih koridorjih (iz 70 na najmanj 150 tovornih vlakov/dan) v gosto naseljenih urbanih naseljih, tveganje za nesreče in trajno onesnaženje ter neznosni pogoji za življenje ob tovorni železnici na dolgi rok</a:t>
            </a:r>
          </a:p>
          <a:p>
            <a:r>
              <a:rPr lang="sl-SI" sz="1200" dirty="0"/>
              <a:t>trajna degradacija in uničenje zdravega bivanjskega okolja (cestni podvozi, protihrupna zaščita skozi naselja z betonskimi tuneli višine 4 m, prekinitve obstoječih povezav med naselji in infrastrukture, izvedba tunelov in vkopov v gramozu, nove trase trajno uničijo VVO, vire pitne vode in krajino Sorškega polja – rezervni vir pitne vode za širše regionalno območje)</a:t>
            </a:r>
          </a:p>
          <a:p>
            <a:r>
              <a:rPr lang="sl-SI" sz="1200" dirty="0"/>
              <a:t>negativne emisije – hrup/šum, povečano hupanje (samo v Medvodah do 800 piskov dnevno = MIN 1 pisk na 1,8 min), podvojene vibracije, EM sevanje, ni predvidena zaščita stanovanjskih objektov pred blodečimi tokovi </a:t>
            </a:r>
          </a:p>
          <a:p>
            <a:r>
              <a:rPr lang="sl-SI" sz="1200" dirty="0"/>
              <a:t>v času gradnje opozorilo – nastanek škodljivih vplivov na zdravje (MIN 58 mesecev oz. 1.800 dni) – prašni delci, hrup, nevarnost gradbene mehanizacije na lokalnih cestah, dnevne motnje in obremenitve prebivalcev pri dnevnih opravilih, povzročanje zastojev v prometu!!!</a:t>
            </a:r>
          </a:p>
          <a:p>
            <a:r>
              <a:rPr lang="sl-SI" sz="1200" b="0" i="0" dirty="0">
                <a:effectLst/>
              </a:rPr>
              <a:t>dvojno povečanje tovornega prometa pomeni tudi večje tveganje za nesreče (razlitje nevarnih tekočin in naftnih derivatov, eksplozije nevarnega tovora na trasi skozi gosto poseljeno območje)</a:t>
            </a:r>
          </a:p>
          <a:p>
            <a:r>
              <a:rPr lang="sl-SI" sz="1200" dirty="0"/>
              <a:t>tuneli, vkopi, visoke protihrupne ograje – vpliv tudi na spremembo mikroklime Savske doline vključno z vplivom na Ljubljansko kotlino in dodatna obremenitev s CO2 izpusti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p>
          <a:p>
            <a:endParaRPr lang="sl-SI" dirty="0"/>
          </a:p>
        </p:txBody>
      </p:sp>
      <p:sp>
        <p:nvSpPr>
          <p:cNvPr id="4" name="Označba mesta številke diapozitiva 3"/>
          <p:cNvSpPr>
            <a:spLocks noGrp="1"/>
          </p:cNvSpPr>
          <p:nvPr>
            <p:ph type="sldNum" sz="quarter" idx="5"/>
          </p:nvPr>
        </p:nvSpPr>
        <p:spPr/>
        <p:txBody>
          <a:bodyPr/>
          <a:lstStyle/>
          <a:p>
            <a:fld id="{615126A7-99B3-4955-902C-35DA3631FAA8}" type="slidenum">
              <a:rPr lang="sl-SI" smtClean="0"/>
              <a:t>4</a:t>
            </a:fld>
            <a:endParaRPr lang="sl-SI"/>
          </a:p>
        </p:txBody>
      </p:sp>
    </p:spTree>
    <p:extLst>
      <p:ext uri="{BB962C8B-B14F-4D97-AF65-F5344CB8AC3E}">
        <p14:creationId xmlns:p14="http://schemas.microsoft.com/office/powerpoint/2010/main" val="151264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r>
              <a:rPr lang="en-GB" b="0" i="0" dirty="0" err="1">
                <a:solidFill>
                  <a:srgbClr val="222222"/>
                </a:solidFill>
                <a:effectLst/>
                <a:latin typeface="Arial" panose="020B0604020202020204" pitchFamily="34" charset="0"/>
              </a:rPr>
              <a:t>Število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vlakov</a:t>
            </a:r>
            <a:r>
              <a:rPr lang="en-GB" b="0" i="0" dirty="0">
                <a:solidFill>
                  <a:srgbClr val="222222"/>
                </a:solidFill>
                <a:effectLst/>
                <a:latin typeface="Arial" panose="020B0604020202020204" pitchFamily="34" charset="0"/>
              </a:rPr>
              <a:t> se </a:t>
            </a:r>
            <a:r>
              <a:rPr lang="en-GB" b="0" i="0" dirty="0" err="1">
                <a:solidFill>
                  <a:srgbClr val="222222"/>
                </a:solidFill>
                <a:effectLst/>
                <a:latin typeface="Arial" panose="020B0604020202020204" pitchFamily="34" charset="0"/>
              </a:rPr>
              <a:t>sicer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zmanjšuje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zaradi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večjega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sprejema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netto</a:t>
            </a:r>
            <a:r>
              <a:rPr lang="en-GB" b="0" i="0" dirty="0">
                <a:solidFill>
                  <a:srgbClr val="222222"/>
                </a:solidFill>
                <a:effectLst/>
                <a:latin typeface="Arial" panose="020B0604020202020204" pitchFamily="34" charset="0"/>
              </a:rPr>
              <a:t> mase. Ne </a:t>
            </a:r>
            <a:r>
              <a:rPr lang="en-GB" b="0" i="0" dirty="0" err="1">
                <a:solidFill>
                  <a:srgbClr val="222222"/>
                </a:solidFill>
                <a:effectLst/>
                <a:latin typeface="Arial" panose="020B0604020202020204" pitchFamily="34" charset="0"/>
              </a:rPr>
              <a:t>pozabite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ob</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netto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masi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npr</a:t>
            </a:r>
            <a:r>
              <a:rPr lang="en-GB" b="0" i="0" dirty="0">
                <a:solidFill>
                  <a:srgbClr val="222222"/>
                </a:solidFill>
                <a:effectLst/>
                <a:latin typeface="Arial" panose="020B0604020202020204" pitchFamily="34" charset="0"/>
              </a:rPr>
              <a:t>. 1.200 ton je </a:t>
            </a:r>
            <a:r>
              <a:rPr lang="en-GB" b="0" i="0" dirty="0" err="1">
                <a:solidFill>
                  <a:srgbClr val="222222"/>
                </a:solidFill>
                <a:effectLst/>
                <a:latin typeface="Arial" panose="020B0604020202020204" pitchFamily="34" charset="0"/>
              </a:rPr>
              <a:t>teža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vagonov</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okoli</a:t>
            </a:r>
            <a:r>
              <a:rPr lang="en-GB" b="0" i="0" dirty="0">
                <a:solidFill>
                  <a:srgbClr val="222222"/>
                </a:solidFill>
                <a:effectLst/>
                <a:latin typeface="Arial" panose="020B0604020202020204" pitchFamily="34" charset="0"/>
              </a:rPr>
              <a:t> 800 ton </a:t>
            </a:r>
            <a:r>
              <a:rPr lang="en-GB" b="0" i="0" dirty="0" err="1">
                <a:solidFill>
                  <a:srgbClr val="222222"/>
                </a:solidFill>
                <a:effectLst/>
                <a:latin typeface="Arial" panose="020B0604020202020204" pitchFamily="34" charset="0"/>
              </a:rPr>
              <a:t>tako</a:t>
            </a:r>
            <a:r>
              <a:rPr lang="en-GB" b="0" i="0" dirty="0">
                <a:solidFill>
                  <a:srgbClr val="222222"/>
                </a:solidFill>
                <a:effectLst/>
                <a:latin typeface="Arial" panose="020B0604020202020204" pitchFamily="34" charset="0"/>
              </a:rPr>
              <a:t> da </a:t>
            </a:r>
            <a:r>
              <a:rPr lang="en-GB" b="0" i="0" dirty="0" err="1">
                <a:solidFill>
                  <a:srgbClr val="222222"/>
                </a:solidFill>
                <a:effectLst/>
                <a:latin typeface="Arial" panose="020B0604020202020204" pitchFamily="34" charset="0"/>
              </a:rPr>
              <a:t>dobimo</a:t>
            </a:r>
            <a:r>
              <a:rPr lang="en-GB" b="0" i="0" dirty="0">
                <a:solidFill>
                  <a:srgbClr val="222222"/>
                </a:solidFill>
                <a:effectLst/>
                <a:latin typeface="Arial" panose="020B0604020202020204" pitchFamily="34" charset="0"/>
              </a:rPr>
              <a:t> 2.000 ton </a:t>
            </a:r>
            <a:r>
              <a:rPr lang="en-GB" b="0" i="0" dirty="0" err="1">
                <a:solidFill>
                  <a:srgbClr val="222222"/>
                </a:solidFill>
                <a:effectLst/>
                <a:latin typeface="Arial" panose="020B0604020202020204" pitchFamily="34" charset="0"/>
              </a:rPr>
              <a:t>skupne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vlečne</a:t>
            </a:r>
            <a:r>
              <a:rPr lang="en-GB" b="0" i="0" dirty="0">
                <a:solidFill>
                  <a:srgbClr val="222222"/>
                </a:solidFill>
                <a:effectLst/>
                <a:latin typeface="Arial" panose="020B0604020202020204" pitchFamily="34" charset="0"/>
              </a:rPr>
              <a:t> sile. 2.000 ton mase za </a:t>
            </a:r>
            <a:r>
              <a:rPr lang="en-GB" b="0" i="0" dirty="0" err="1">
                <a:solidFill>
                  <a:srgbClr val="222222"/>
                </a:solidFill>
                <a:effectLst/>
                <a:latin typeface="Arial" panose="020B0604020202020204" pitchFamily="34" charset="0"/>
              </a:rPr>
              <a:t>eno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kompozicijo</a:t>
            </a:r>
            <a:r>
              <a:rPr lang="en-GB" b="0" i="0" dirty="0">
                <a:solidFill>
                  <a:srgbClr val="222222"/>
                </a:solidFill>
                <a:effectLst/>
                <a:latin typeface="Arial" panose="020B0604020202020204" pitchFamily="34" charset="0"/>
              </a:rPr>
              <a:t> je EU standard za </a:t>
            </a:r>
            <a:r>
              <a:rPr lang="en-GB" b="0" i="0" dirty="0" err="1">
                <a:solidFill>
                  <a:srgbClr val="222222"/>
                </a:solidFill>
                <a:effectLst/>
                <a:latin typeface="Arial" panose="020B0604020202020204" pitchFamily="34" charset="0"/>
              </a:rPr>
              <a:t>lokomotive</a:t>
            </a:r>
            <a:r>
              <a:rPr lang="en-GB" b="0" i="0" dirty="0">
                <a:solidFill>
                  <a:srgbClr val="222222"/>
                </a:solidFill>
                <a:effectLst/>
                <a:latin typeface="Arial" panose="020B0604020202020204" pitchFamily="34" charset="0"/>
              </a:rPr>
              <a:t> z </a:t>
            </a:r>
            <a:r>
              <a:rPr lang="en-GB" b="0" i="0" dirty="0" err="1">
                <a:solidFill>
                  <a:srgbClr val="222222"/>
                </a:solidFill>
                <a:effectLst/>
                <a:latin typeface="Arial" panose="020B0604020202020204" pitchFamily="34" charset="0"/>
              </a:rPr>
              <a:t>vlečno</a:t>
            </a:r>
            <a:r>
              <a:rPr lang="en-GB" b="0" i="0" dirty="0">
                <a:solidFill>
                  <a:srgbClr val="222222"/>
                </a:solidFill>
                <a:effectLst/>
                <a:latin typeface="Arial" panose="020B0604020202020204" pitchFamily="34" charset="0"/>
              </a:rPr>
              <a:t> silo 30 ton.</a:t>
            </a:r>
          </a:p>
          <a:p>
            <a:pPr algn="l"/>
            <a:r>
              <a:rPr lang="en-GB" b="0" i="0" dirty="0" err="1">
                <a:solidFill>
                  <a:srgbClr val="222222"/>
                </a:solidFill>
                <a:effectLst/>
                <a:latin typeface="Arial" panose="020B0604020202020204" pitchFamily="34" charset="0"/>
              </a:rPr>
              <a:t>Vse</a:t>
            </a:r>
            <a:r>
              <a:rPr lang="en-GB" b="0" i="0" dirty="0">
                <a:solidFill>
                  <a:srgbClr val="222222"/>
                </a:solidFill>
                <a:effectLst/>
                <a:latin typeface="Arial" panose="020B0604020202020204" pitchFamily="34" charset="0"/>
              </a:rPr>
              <a:t> to </a:t>
            </a:r>
            <a:r>
              <a:rPr lang="en-GB" b="0" i="0" dirty="0" err="1">
                <a:solidFill>
                  <a:srgbClr val="222222"/>
                </a:solidFill>
                <a:effectLst/>
                <a:latin typeface="Arial" panose="020B0604020202020204" pitchFamily="34" charset="0"/>
              </a:rPr>
              <a:t>velja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če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bodo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postaje</a:t>
            </a:r>
            <a:r>
              <a:rPr lang="en-GB" b="0" i="0" dirty="0">
                <a:solidFill>
                  <a:srgbClr val="222222"/>
                </a:solidFill>
                <a:effectLst/>
                <a:latin typeface="Arial" panose="020B0604020202020204" pitchFamily="34" charset="0"/>
              </a:rPr>
              <a:t> po </a:t>
            </a:r>
            <a:r>
              <a:rPr lang="en-GB" b="0" i="0" dirty="0" err="1">
                <a:solidFill>
                  <a:srgbClr val="222222"/>
                </a:solidFill>
                <a:effectLst/>
                <a:latin typeface="Arial" panose="020B0604020202020204" pitchFamily="34" charset="0"/>
              </a:rPr>
              <a:t>Sloveniji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imele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dolžino</a:t>
            </a:r>
            <a:r>
              <a:rPr lang="en-GB" b="0" i="0" dirty="0">
                <a:solidFill>
                  <a:srgbClr val="222222"/>
                </a:solidFill>
                <a:effectLst/>
                <a:latin typeface="Arial" panose="020B0604020202020204" pitchFamily="34" charset="0"/>
              </a:rPr>
              <a:t> med </a:t>
            </a:r>
            <a:r>
              <a:rPr lang="en-GB" b="0" i="0" dirty="0" err="1">
                <a:solidFill>
                  <a:srgbClr val="222222"/>
                </a:solidFill>
                <a:effectLst/>
                <a:latin typeface="Arial" panose="020B0604020202020204" pitchFamily="34" charset="0"/>
              </a:rPr>
              <a:t>krtatnicami</a:t>
            </a:r>
            <a:r>
              <a:rPr lang="en-GB" b="0" i="0" dirty="0">
                <a:solidFill>
                  <a:srgbClr val="222222"/>
                </a:solidFill>
                <a:effectLst/>
                <a:latin typeface="Arial" panose="020B0604020202020204" pitchFamily="34" charset="0"/>
              </a:rPr>
              <a:t> med 900 do 800 m, da se </a:t>
            </a:r>
            <a:r>
              <a:rPr lang="en-GB" b="0" i="0" dirty="0" err="1">
                <a:solidFill>
                  <a:srgbClr val="222222"/>
                </a:solidFill>
                <a:effectLst/>
                <a:latin typeface="Arial" panose="020B0604020202020204" pitchFamily="34" charset="0"/>
              </a:rPr>
              <a:t>tovorni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vlak</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lahko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ustavi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postaji</a:t>
            </a:r>
            <a:r>
              <a:rPr lang="en-GB" b="0" i="0" dirty="0">
                <a:solidFill>
                  <a:srgbClr val="222222"/>
                </a:solidFill>
                <a:effectLst/>
                <a:latin typeface="Arial" panose="020B0604020202020204" pitchFamily="34" charset="0"/>
              </a:rPr>
              <a:t> in </a:t>
            </a:r>
            <a:r>
              <a:rPr lang="en-GB" b="0" i="0" dirty="0" err="1">
                <a:solidFill>
                  <a:srgbClr val="222222"/>
                </a:solidFill>
                <a:effectLst/>
                <a:latin typeface="Arial" panose="020B0604020202020204" pitchFamily="34" charset="0"/>
              </a:rPr>
              <a:t>če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bo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klanec</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pei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Postojsnkih</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vratih</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zmanjšan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t>
            </a:r>
            <a:r>
              <a:rPr lang="en-GB" b="0" i="0" dirty="0">
                <a:solidFill>
                  <a:srgbClr val="222222"/>
                </a:solidFill>
                <a:effectLst/>
                <a:latin typeface="Arial" panose="020B0604020202020204" pitchFamily="34" charset="0"/>
              </a:rPr>
              <a:t> 7 </a:t>
            </a:r>
            <a:r>
              <a:rPr lang="en-GB" b="0" i="0" dirty="0" err="1">
                <a:solidFill>
                  <a:srgbClr val="222222"/>
                </a:solidFill>
                <a:effectLst/>
                <a:latin typeface="Arial" panose="020B0604020202020204" pitchFamily="34" charset="0"/>
              </a:rPr>
              <a:t>promil</a:t>
            </a:r>
            <a:r>
              <a:rPr lang="en-GB" b="0" i="0" dirty="0">
                <a:solidFill>
                  <a:srgbClr val="222222"/>
                </a:solidFill>
                <a:effectLst/>
                <a:latin typeface="Arial" panose="020B0604020202020204" pitchFamily="34" charset="0"/>
              </a:rPr>
              <a:t>, da </a:t>
            </a:r>
            <a:r>
              <a:rPr lang="en-GB" b="0" i="0" dirty="0" err="1">
                <a:solidFill>
                  <a:srgbClr val="222222"/>
                </a:solidFill>
                <a:effectLst/>
                <a:latin typeface="Arial" panose="020B0604020202020204" pitchFamily="34" charset="0"/>
              </a:rPr>
              <a:t>ena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lokomotiva</a:t>
            </a:r>
            <a:r>
              <a:rPr lang="en-GB" b="0" i="0" dirty="0">
                <a:solidFill>
                  <a:srgbClr val="222222"/>
                </a:solidFill>
                <a:effectLst/>
                <a:latin typeface="Arial" panose="020B0604020202020204" pitchFamily="34" charset="0"/>
              </a:rPr>
              <a:t> z </a:t>
            </a:r>
            <a:r>
              <a:rPr lang="en-GB" b="0" i="0" dirty="0" err="1">
                <a:solidFill>
                  <a:srgbClr val="222222"/>
                </a:solidFill>
                <a:effectLst/>
                <a:latin typeface="Arial" panose="020B0604020202020204" pitchFamily="34" charset="0"/>
              </a:rPr>
              <a:t>vlečno</a:t>
            </a:r>
            <a:r>
              <a:rPr lang="en-GB" b="0" i="0" dirty="0">
                <a:solidFill>
                  <a:srgbClr val="222222"/>
                </a:solidFill>
                <a:effectLst/>
                <a:latin typeface="Arial" panose="020B0604020202020204" pitchFamily="34" charset="0"/>
              </a:rPr>
              <a:t> silo 30 ton </a:t>
            </a:r>
            <a:r>
              <a:rPr lang="en-GB" b="0" i="0" dirty="0" err="1">
                <a:solidFill>
                  <a:srgbClr val="222222"/>
                </a:solidFill>
                <a:effectLst/>
                <a:latin typeface="Arial" panose="020B0604020202020204" pitchFamily="34" charset="0"/>
              </a:rPr>
              <a:t>zmore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premagati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upor</a:t>
            </a:r>
            <a:r>
              <a:rPr lang="en-GB" b="0" i="0" dirty="0">
                <a:solidFill>
                  <a:srgbClr val="222222"/>
                </a:solidFill>
                <a:effectLst/>
                <a:latin typeface="Arial" panose="020B0604020202020204" pitchFamily="34" charset="0"/>
              </a:rPr>
              <a:t> in </a:t>
            </a:r>
            <a:r>
              <a:rPr lang="en-GB" b="0" i="0" dirty="0" err="1">
                <a:solidFill>
                  <a:srgbClr val="222222"/>
                </a:solidFill>
                <a:effectLst/>
                <a:latin typeface="Arial" panose="020B0604020202020204" pitchFamily="34" charset="0"/>
              </a:rPr>
              <a:t>strmino</a:t>
            </a:r>
            <a:r>
              <a:rPr lang="en-GB" b="0" i="0" dirty="0">
                <a:solidFill>
                  <a:srgbClr val="222222"/>
                </a:solidFill>
                <a:effectLst/>
                <a:latin typeface="Arial" panose="020B0604020202020204" pitchFamily="34" charset="0"/>
              </a:rPr>
              <a:t> z </a:t>
            </a:r>
            <a:r>
              <a:rPr lang="en-GB" b="0" i="0" dirty="0" err="1">
                <a:solidFill>
                  <a:srgbClr val="222222"/>
                </a:solidFill>
                <a:effectLst/>
                <a:latin typeface="Arial" panose="020B0604020202020204" pitchFamily="34" charset="0"/>
              </a:rPr>
              <a:t>vlakom</a:t>
            </a:r>
            <a:r>
              <a:rPr lang="en-GB" b="0" i="0" dirty="0">
                <a:solidFill>
                  <a:srgbClr val="222222"/>
                </a:solidFill>
                <a:effectLst/>
                <a:latin typeface="Arial" panose="020B0604020202020204" pitchFamily="34" charset="0"/>
              </a:rPr>
              <a:t> 1.100 ton.</a:t>
            </a:r>
          </a:p>
          <a:p>
            <a:pPr algn="l"/>
            <a:r>
              <a:rPr lang="en-GB" b="0" i="0" dirty="0" err="1">
                <a:solidFill>
                  <a:srgbClr val="222222"/>
                </a:solidFill>
                <a:effectLst/>
                <a:latin typeface="Arial" panose="020B0604020202020204" pitchFamily="34" charset="0"/>
              </a:rPr>
              <a:t>Zato</a:t>
            </a:r>
            <a:r>
              <a:rPr lang="en-GB" b="0" i="0" dirty="0">
                <a:solidFill>
                  <a:srgbClr val="222222"/>
                </a:solidFill>
                <a:effectLst/>
                <a:latin typeface="Arial" panose="020B0604020202020204" pitchFamily="34" charset="0"/>
              </a:rPr>
              <a:t> v </a:t>
            </a:r>
            <a:r>
              <a:rPr lang="en-GB" b="0" i="0" dirty="0" err="1">
                <a:solidFill>
                  <a:srgbClr val="222222"/>
                </a:solidFill>
                <a:effectLst/>
                <a:latin typeface="Arial" panose="020B0604020202020204" pitchFamily="34" charset="0"/>
              </a:rPr>
              <a:t>izračunu</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upoštevam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izključno</a:t>
            </a:r>
            <a:r>
              <a:rPr lang="en-GB" b="0" i="0" dirty="0">
                <a:solidFill>
                  <a:srgbClr val="222222"/>
                </a:solidFill>
                <a:effectLst/>
                <a:latin typeface="Arial" panose="020B0604020202020204" pitchFamily="34" charset="0"/>
              </a:rPr>
              <a:t> 1.100 ton.</a:t>
            </a:r>
          </a:p>
          <a:p>
            <a:pPr algn="l"/>
            <a:r>
              <a:rPr lang="en-GB" b="0" i="0" dirty="0" err="1">
                <a:solidFill>
                  <a:srgbClr val="222222"/>
                </a:solidFill>
                <a:effectLst/>
                <a:latin typeface="Arial" panose="020B0604020202020204" pitchFamily="34" charset="0"/>
              </a:rPr>
              <a:t>Upoštevanje</a:t>
            </a:r>
            <a:r>
              <a:rPr lang="en-GB" b="0" i="0" dirty="0">
                <a:solidFill>
                  <a:srgbClr val="222222"/>
                </a:solidFill>
                <a:effectLst/>
                <a:latin typeface="Arial" panose="020B0604020202020204" pitchFamily="34" charset="0"/>
              </a:rPr>
              <a:t> mase </a:t>
            </a:r>
            <a:r>
              <a:rPr lang="en-GB" b="0" i="0" dirty="0" err="1">
                <a:solidFill>
                  <a:srgbClr val="222222"/>
                </a:solidFill>
                <a:effectLst/>
                <a:latin typeface="Arial" panose="020B0604020202020204" pitchFamily="34" charset="0"/>
              </a:rPr>
              <a:t>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vlak</a:t>
            </a:r>
            <a:r>
              <a:rPr lang="en-GB" b="0" i="0" dirty="0">
                <a:solidFill>
                  <a:srgbClr val="222222"/>
                </a:solidFill>
                <a:effectLst/>
                <a:latin typeface="Arial" panose="020B0604020202020204" pitchFamily="34" charset="0"/>
              </a:rPr>
              <a:t> z 1.200 </a:t>
            </a:r>
            <a:r>
              <a:rPr lang="en-GB" b="0" i="0" dirty="0" err="1">
                <a:solidFill>
                  <a:srgbClr val="222222"/>
                </a:solidFill>
                <a:effectLst/>
                <a:latin typeface="Arial" panose="020B0604020202020204" pitchFamily="34" charset="0"/>
              </a:rPr>
              <a:t>tonami</a:t>
            </a:r>
            <a:r>
              <a:rPr lang="en-GB" b="0" i="0" dirty="0">
                <a:solidFill>
                  <a:srgbClr val="222222"/>
                </a:solidFill>
                <a:effectLst/>
                <a:latin typeface="Arial" panose="020B0604020202020204" pitchFamily="34" charset="0"/>
              </a:rPr>
              <a:t> je </a:t>
            </a:r>
            <a:r>
              <a:rPr lang="en-GB" b="0" i="0" dirty="0" err="1">
                <a:solidFill>
                  <a:srgbClr val="222222"/>
                </a:solidFill>
                <a:effectLst/>
                <a:latin typeface="Arial" panose="020B0604020202020204" pitchFamily="34" charset="0"/>
              </a:rPr>
              <a:t>teoretično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možno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samo</a:t>
            </a:r>
            <a:r>
              <a:rPr lang="en-GB" b="0" i="0" dirty="0">
                <a:solidFill>
                  <a:srgbClr val="222222"/>
                </a:solidFill>
                <a:effectLst/>
                <a:latin typeface="Arial" panose="020B0604020202020204" pitchFamily="34" charset="0"/>
              </a:rPr>
              <a:t> v </a:t>
            </a:r>
            <a:r>
              <a:rPr lang="en-GB" b="0" i="0" dirty="0" err="1">
                <a:solidFill>
                  <a:srgbClr val="222222"/>
                </a:solidFill>
                <a:effectLst/>
                <a:latin typeface="Arial" panose="020B0604020202020204" pitchFamily="34" charset="0"/>
              </a:rPr>
              <a:t>praksi</a:t>
            </a:r>
            <a:r>
              <a:rPr lang="en-GB" b="0" i="0" dirty="0">
                <a:solidFill>
                  <a:srgbClr val="222222"/>
                </a:solidFill>
                <a:effectLst/>
                <a:latin typeface="Arial" panose="020B0604020202020204" pitchFamily="34" charset="0"/>
              </a:rPr>
              <a:t> se </a:t>
            </a:r>
            <a:r>
              <a:rPr lang="en-GB" b="0" i="0" dirty="0" err="1">
                <a:solidFill>
                  <a:srgbClr val="222222"/>
                </a:solidFill>
                <a:effectLst/>
                <a:latin typeface="Arial" panose="020B0604020202020204" pitchFamily="34" charset="0"/>
              </a:rPr>
              <a:t>maksimalna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izkoriščenost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doseže</a:t>
            </a:r>
            <a:r>
              <a:rPr lang="en-GB" b="0" i="0" dirty="0">
                <a:solidFill>
                  <a:srgbClr val="222222"/>
                </a:solidFill>
                <a:effectLst/>
                <a:latin typeface="Arial" panose="020B0604020202020204" pitchFamily="34" charset="0"/>
              </a:rPr>
              <a:t> tam od 80 do 85 %.</a:t>
            </a:r>
          </a:p>
          <a:p>
            <a:pPr algn="l"/>
            <a:r>
              <a:rPr lang="en-GB" b="0" i="0" dirty="0">
                <a:solidFill>
                  <a:srgbClr val="222222"/>
                </a:solidFill>
                <a:effectLst/>
                <a:latin typeface="Arial" panose="020B0604020202020204" pitchFamily="34" charset="0"/>
              </a:rPr>
              <a:t>1.200 ton </a:t>
            </a:r>
            <a:r>
              <a:rPr lang="en-GB" b="0" i="0" dirty="0" err="1">
                <a:solidFill>
                  <a:srgbClr val="222222"/>
                </a:solidFill>
                <a:effectLst/>
                <a:latin typeface="Arial" panose="020B0604020202020204" pitchFamily="34" charset="0"/>
              </a:rPr>
              <a:t>krat</a:t>
            </a:r>
            <a:r>
              <a:rPr lang="en-GB" b="0" i="0" dirty="0">
                <a:solidFill>
                  <a:srgbClr val="222222"/>
                </a:solidFill>
                <a:effectLst/>
                <a:latin typeface="Arial" panose="020B0604020202020204" pitchFamily="34" charset="0"/>
              </a:rPr>
              <a:t> 0,85 je 1.020 ton, </a:t>
            </a:r>
            <a:r>
              <a:rPr lang="en-GB" b="0" i="0" dirty="0" err="1">
                <a:solidFill>
                  <a:srgbClr val="222222"/>
                </a:solidFill>
                <a:effectLst/>
                <a:latin typeface="Arial" panose="020B0604020202020204" pitchFamily="34" charset="0"/>
              </a:rPr>
              <a:t>kar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pomeni</a:t>
            </a:r>
            <a:r>
              <a:rPr lang="en-GB" b="0" i="0" dirty="0">
                <a:solidFill>
                  <a:srgbClr val="222222"/>
                </a:solidFill>
                <a:effectLst/>
                <a:latin typeface="Arial" panose="020B0604020202020204" pitchFamily="34" charset="0"/>
              </a:rPr>
              <a:t> da </a:t>
            </a:r>
            <a:r>
              <a:rPr lang="en-GB" b="0" i="0" dirty="0" err="1">
                <a:solidFill>
                  <a:srgbClr val="222222"/>
                </a:solidFill>
                <a:effectLst/>
                <a:latin typeface="Arial" panose="020B0604020202020204" pitchFamily="34" charset="0"/>
              </a:rPr>
              <a:t>bo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dejansko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število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vlakov</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povečano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kakor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kaže</a:t>
            </a:r>
            <a:r>
              <a:rPr lang="en-GB" b="0" i="0" dirty="0">
                <a:solidFill>
                  <a:srgbClr val="222222"/>
                </a:solidFill>
                <a:effectLst/>
                <a:latin typeface="Arial" panose="020B0604020202020204" pitchFamily="34" charset="0"/>
              </a:rPr>
              <a:t> diagram.</a:t>
            </a:r>
          </a:p>
          <a:p>
            <a:pPr algn="l"/>
            <a:r>
              <a:rPr lang="en-GB" b="0" i="0" dirty="0">
                <a:solidFill>
                  <a:srgbClr val="222222"/>
                </a:solidFill>
                <a:effectLst/>
                <a:latin typeface="Arial" panose="020B0604020202020204" pitchFamily="34" charset="0"/>
              </a:rPr>
              <a:t> </a:t>
            </a:r>
          </a:p>
          <a:p>
            <a:pPr algn="l"/>
            <a:r>
              <a:rPr lang="en-GB" b="0" i="0" dirty="0" err="1">
                <a:solidFill>
                  <a:srgbClr val="222222"/>
                </a:solidFill>
                <a:effectLst/>
                <a:latin typeface="Arial" panose="020B0604020202020204" pitchFamily="34" charset="0"/>
              </a:rPr>
              <a:t>Upoštevano</a:t>
            </a:r>
            <a:r>
              <a:rPr lang="en-GB" b="0" i="0" dirty="0">
                <a:solidFill>
                  <a:srgbClr val="222222"/>
                </a:solidFill>
                <a:effectLst/>
                <a:latin typeface="Arial" panose="020B0604020202020204" pitchFamily="34" charset="0"/>
              </a:rPr>
              <a:t> je </a:t>
            </a:r>
            <a:r>
              <a:rPr lang="en-GB" b="0" i="0" dirty="0" err="1">
                <a:solidFill>
                  <a:srgbClr val="222222"/>
                </a:solidFill>
                <a:effectLst/>
                <a:latin typeface="Arial" panose="020B0604020202020204" pitchFamily="34" charset="0"/>
              </a:rPr>
              <a:t>leto</a:t>
            </a:r>
            <a:r>
              <a:rPr lang="en-GB" b="0" i="0" dirty="0">
                <a:solidFill>
                  <a:srgbClr val="222222"/>
                </a:solidFill>
                <a:effectLst/>
                <a:latin typeface="Arial" panose="020B0604020202020204" pitchFamily="34" charset="0"/>
              </a:rPr>
              <a:t> 2026, ko mora </a:t>
            </a:r>
            <a:r>
              <a:rPr lang="en-GB" b="0" i="0" dirty="0" err="1">
                <a:solidFill>
                  <a:srgbClr val="222222"/>
                </a:solidFill>
                <a:effectLst/>
                <a:latin typeface="Arial" panose="020B0604020202020204" pitchFamily="34" charset="0"/>
              </a:rPr>
              <a:t>biti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drugi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tir</a:t>
            </a:r>
            <a:r>
              <a:rPr lang="en-GB" b="0" i="0" dirty="0">
                <a:solidFill>
                  <a:srgbClr val="222222"/>
                </a:solidFill>
                <a:effectLst/>
                <a:latin typeface="Arial" panose="020B0604020202020204" pitchFamily="34" charset="0"/>
              </a:rPr>
              <a:t> v </a:t>
            </a:r>
            <a:r>
              <a:rPr lang="en-GB" b="0" i="0" dirty="0" err="1">
                <a:solidFill>
                  <a:srgbClr val="222222"/>
                </a:solidFill>
                <a:effectLst/>
                <a:latin typeface="Arial" panose="020B0604020202020204" pitchFamily="34" charset="0"/>
              </a:rPr>
              <a:t>enojni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izvedbi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narejen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največja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natega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železničarjev</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drugi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tir</a:t>
            </a:r>
            <a:r>
              <a:rPr lang="en-GB" b="0" i="0" dirty="0">
                <a:solidFill>
                  <a:srgbClr val="222222"/>
                </a:solidFill>
                <a:effectLst/>
                <a:latin typeface="Arial" panose="020B0604020202020204" pitchFamily="34" charset="0"/>
              </a:rPr>
              <a:t> z </a:t>
            </a:r>
            <a:r>
              <a:rPr lang="en-GB" b="0" i="0" dirty="0" err="1">
                <a:solidFill>
                  <a:srgbClr val="222222"/>
                </a:solidFill>
                <a:effectLst/>
                <a:latin typeface="Arial" panose="020B0604020202020204" pitchFamily="34" charset="0"/>
              </a:rPr>
              <a:t>enotirno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izvedbo</a:t>
            </a:r>
            <a:r>
              <a:rPr lang="en-GB" b="0" i="0" dirty="0">
                <a:solidFill>
                  <a:srgbClr val="222222"/>
                </a:solidFill>
                <a:effectLst/>
                <a:latin typeface="Arial" panose="020B0604020202020204" pitchFamily="34" charset="0"/>
              </a:rPr>
              <a:t>!!!) in </a:t>
            </a:r>
            <a:r>
              <a:rPr lang="en-GB" b="0" i="0" dirty="0" err="1">
                <a:solidFill>
                  <a:srgbClr val="222222"/>
                </a:solidFill>
                <a:effectLst/>
                <a:latin typeface="Arial" panose="020B0604020202020204" pitchFamily="34" charset="0"/>
              </a:rPr>
              <a:t>potem</a:t>
            </a:r>
            <a:r>
              <a:rPr lang="en-GB" b="0" i="0" dirty="0">
                <a:solidFill>
                  <a:srgbClr val="222222"/>
                </a:solidFill>
                <a:effectLst/>
                <a:latin typeface="Arial" panose="020B0604020202020204" pitchFamily="34" charset="0"/>
              </a:rPr>
              <a:t>, ko </a:t>
            </a:r>
            <a:r>
              <a:rPr lang="en-GB" b="0" i="0" dirty="0" err="1">
                <a:solidFill>
                  <a:srgbClr val="222222"/>
                </a:solidFill>
                <a:effectLst/>
                <a:latin typeface="Arial" panose="020B0604020202020204" pitchFamily="34" charset="0"/>
              </a:rPr>
              <a:t>bo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izvedena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dvotirna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proga</a:t>
            </a:r>
            <a:r>
              <a:rPr lang="en-GB" b="0" i="0" dirty="0">
                <a:solidFill>
                  <a:srgbClr val="222222"/>
                </a:solidFill>
                <a:effectLst/>
                <a:latin typeface="Arial" panose="020B0604020202020204" pitchFamily="34" charset="0"/>
              </a:rPr>
              <a:t> po </a:t>
            </a:r>
            <a:r>
              <a:rPr lang="en-GB" b="0" i="0" dirty="0" err="1">
                <a:solidFill>
                  <a:srgbClr val="222222"/>
                </a:solidFill>
                <a:effectLst/>
                <a:latin typeface="Arial" panose="020B0604020202020204" pitchFamily="34" charset="0"/>
              </a:rPr>
              <a:t>novi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trasi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drugega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tira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leta</a:t>
            </a:r>
            <a:r>
              <a:rPr lang="en-GB" b="0" i="0" dirty="0">
                <a:solidFill>
                  <a:srgbClr val="222222"/>
                </a:solidFill>
                <a:effectLst/>
                <a:latin typeface="Arial" panose="020B0604020202020204" pitchFamily="34" charset="0"/>
              </a:rPr>
              <a:t> 2030.</a:t>
            </a:r>
          </a:p>
          <a:p>
            <a:pPr algn="l"/>
            <a:r>
              <a:rPr lang="en-GB" b="0" i="0" dirty="0">
                <a:solidFill>
                  <a:srgbClr val="222222"/>
                </a:solidFill>
                <a:effectLst/>
                <a:latin typeface="Arial" panose="020B0604020202020204" pitchFamily="34" charset="0"/>
              </a:rPr>
              <a:t> </a:t>
            </a:r>
          </a:p>
          <a:p>
            <a:pPr algn="l"/>
            <a:r>
              <a:rPr lang="en-GB" b="0" i="0" dirty="0" err="1">
                <a:solidFill>
                  <a:srgbClr val="222222"/>
                </a:solidFill>
                <a:effectLst/>
                <a:latin typeface="Arial" panose="020B0604020202020204" pitchFamily="34" charset="0"/>
              </a:rPr>
              <a:t>Število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tovornih</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vlakov</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skozi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Ljubljano</a:t>
            </a:r>
            <a:r>
              <a:rPr lang="en-GB" b="0" i="0" dirty="0">
                <a:solidFill>
                  <a:srgbClr val="222222"/>
                </a:solidFill>
                <a:effectLst/>
                <a:latin typeface="Arial" panose="020B0604020202020204" pitchFamily="34" charset="0"/>
              </a:rPr>
              <a:t> v </a:t>
            </a:r>
            <a:r>
              <a:rPr lang="en-GB" b="0" i="0" dirty="0" err="1">
                <a:solidFill>
                  <a:srgbClr val="222222"/>
                </a:solidFill>
                <a:effectLst/>
                <a:latin typeface="Arial" panose="020B0604020202020204" pitchFamily="34" charset="0"/>
              </a:rPr>
              <a:t>letu</a:t>
            </a:r>
            <a:r>
              <a:rPr lang="en-GB" b="0" i="0" dirty="0">
                <a:solidFill>
                  <a:srgbClr val="222222"/>
                </a:solidFill>
                <a:effectLst/>
                <a:latin typeface="Arial" panose="020B0604020202020204" pitchFamily="34" charset="0"/>
              </a:rPr>
              <a:t> 2035 se </a:t>
            </a:r>
            <a:r>
              <a:rPr lang="en-GB" b="0" i="0" dirty="0" err="1">
                <a:solidFill>
                  <a:srgbClr val="222222"/>
                </a:solidFill>
                <a:effectLst/>
                <a:latin typeface="Arial" panose="020B0604020202020204" pitchFamily="34" charset="0"/>
              </a:rPr>
              <a:t>bo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iz</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sedanjih</a:t>
            </a:r>
            <a:r>
              <a:rPr lang="en-GB" b="0" i="0" dirty="0">
                <a:solidFill>
                  <a:srgbClr val="222222"/>
                </a:solidFill>
                <a:effectLst/>
                <a:latin typeface="Arial" panose="020B0604020202020204" pitchFamily="34" charset="0"/>
              </a:rPr>
              <a:t> 65 </a:t>
            </a:r>
            <a:r>
              <a:rPr lang="en-GB" b="0" i="0" dirty="0" err="1">
                <a:solidFill>
                  <a:srgbClr val="222222"/>
                </a:solidFill>
                <a:effectLst/>
                <a:latin typeface="Arial" panose="020B0604020202020204" pitchFamily="34" charset="0"/>
              </a:rPr>
              <a:t>povečalo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najmanj</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t>
            </a:r>
            <a:r>
              <a:rPr lang="en-GB" b="0" i="0" dirty="0">
                <a:solidFill>
                  <a:srgbClr val="222222"/>
                </a:solidFill>
                <a:effectLst/>
                <a:latin typeface="Arial" panose="020B0604020202020204" pitchFamily="34" charset="0"/>
              </a:rPr>
              <a:t> 140 </a:t>
            </a:r>
            <a:r>
              <a:rPr lang="en-GB" b="0" i="0" dirty="0" err="1">
                <a:solidFill>
                  <a:srgbClr val="222222"/>
                </a:solidFill>
                <a:effectLst/>
                <a:latin typeface="Arial" panose="020B0604020202020204" pitchFamily="34" charset="0"/>
              </a:rPr>
              <a:t>vlakov</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t>
            </a:r>
            <a:r>
              <a:rPr lang="en-GB" b="0" i="0" dirty="0">
                <a:solidFill>
                  <a:srgbClr val="222222"/>
                </a:solidFill>
                <a:effectLst/>
                <a:latin typeface="Arial" panose="020B0604020202020204" pitchFamily="34" charset="0"/>
              </a:rPr>
              <a:t> dan.</a:t>
            </a:r>
          </a:p>
          <a:p>
            <a:endParaRPr lang="sl-SI" dirty="0"/>
          </a:p>
        </p:txBody>
      </p:sp>
      <p:sp>
        <p:nvSpPr>
          <p:cNvPr id="4" name="Označba mesta številke diapozitiva 3"/>
          <p:cNvSpPr>
            <a:spLocks noGrp="1"/>
          </p:cNvSpPr>
          <p:nvPr>
            <p:ph type="sldNum" sz="quarter" idx="5"/>
          </p:nvPr>
        </p:nvSpPr>
        <p:spPr/>
        <p:txBody>
          <a:bodyPr/>
          <a:lstStyle/>
          <a:p>
            <a:fld id="{615126A7-99B3-4955-902C-35DA3631FAA8}" type="slidenum">
              <a:rPr lang="sl-SI" smtClean="0"/>
              <a:t>14</a:t>
            </a:fld>
            <a:endParaRPr lang="sl-SI"/>
          </a:p>
        </p:txBody>
      </p:sp>
    </p:spTree>
    <p:extLst>
      <p:ext uri="{BB962C8B-B14F-4D97-AF65-F5344CB8AC3E}">
        <p14:creationId xmlns:p14="http://schemas.microsoft.com/office/powerpoint/2010/main" val="36373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8B6039-E5D7-1ADC-48AB-F0110E50CEFD}"/>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C8B8C64E-D5FE-782A-A01A-A6E9E4509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D6D69CD-0264-7D50-5999-D6058A4298E8}"/>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38E3CDDD-2A7F-0012-C359-4EFB5E29446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E304D30-306E-11F0-61C1-B2BD403A6901}"/>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5744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49D858-537E-9ADC-CD68-225A57F93900}"/>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FD89240F-D509-E8AF-F1D4-3876461EA4D4}"/>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8D92A7E-455E-E2C6-F9A8-D0FDA78F5797}"/>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13B8BF32-DC9C-CA07-E45A-7C73AE9F765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F9071D4-E46E-D9B2-290B-9BE4B20E0729}"/>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94901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2AD85F3-BBF9-5C98-A072-012959DD851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AA6B2F8-E61A-AB8D-5D79-F4C625F9E839}"/>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869ED7F-A0AB-9428-6899-6783E9BB2139}"/>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E629CB3E-3FF9-D9B0-488B-D0BD02CE015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FA12F05-9473-AAD3-95C1-2685DE3CB092}"/>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50047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74D94B-5A3A-81F4-65D2-8E4A1A4F11A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F5D0039-C5FA-28CB-F2AA-C9D1EE93D6A3}"/>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AFE0312-0C6A-4495-289F-6242A65E0209}"/>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EF9DB947-7C01-D508-2B7A-B271E6D481A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A0F5026-D00E-E9B5-C5BA-6E25FAF91556}"/>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9593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D735B5-271B-E1AD-DC68-4C7C7D123A7C}"/>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D09A8B39-3EED-88AD-72CF-F11563277A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8C132C4F-4369-9E87-C2E1-EECECB58092F}"/>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7B263E27-912B-C933-9F1B-18CB9AA687A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10EF75A-7998-7B48-6105-ED9C8C452C16}"/>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41783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EC610A-83C6-B1BA-5423-9014F5473EA2}"/>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AC98163-C289-472C-30CC-FB148D4DB8CF}"/>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1474CEC7-E438-6D0D-1D0E-72CA0D15E620}"/>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9DF18150-018F-CEA0-C6A2-F3D2423449B0}"/>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6" name="Označba mesta noge 5">
            <a:extLst>
              <a:ext uri="{FF2B5EF4-FFF2-40B4-BE49-F238E27FC236}">
                <a16:creationId xmlns:a16="http://schemas.microsoft.com/office/drawing/2014/main" id="{117A6022-EAE3-9CFC-B368-AFA7F05E918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D78987A-7244-3AB1-CFF5-DC18832932FE}"/>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31982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513D2-8081-9C91-F711-F8A4352FC5AD}"/>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8AE71C3-00EE-5B4E-DF69-D435D763B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B8C9AC98-C614-B40B-2172-829EB5CCEC31}"/>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1985D30-9334-BBBB-B773-58C39C49C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05FCCEFC-AB1C-DEF3-B2A6-14224EB35903}"/>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0A2BAC2-3321-DF8D-ACA0-FFF2D4CC5E65}"/>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8" name="Označba mesta noge 7">
            <a:extLst>
              <a:ext uri="{FF2B5EF4-FFF2-40B4-BE49-F238E27FC236}">
                <a16:creationId xmlns:a16="http://schemas.microsoft.com/office/drawing/2014/main" id="{467E5265-9498-A79E-B21D-0F1F0B438E0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06695728-2CAC-9AB7-6FA2-58B89EFD0AEB}"/>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303274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A962CC-25DC-7053-A16E-42F30737FB96}"/>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883CF7BE-F77B-B635-8CAD-BCE5312871BE}"/>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4" name="Označba mesta noge 3">
            <a:extLst>
              <a:ext uri="{FF2B5EF4-FFF2-40B4-BE49-F238E27FC236}">
                <a16:creationId xmlns:a16="http://schemas.microsoft.com/office/drawing/2014/main" id="{B8020D0E-EA00-415F-277F-1BBDD251ACD6}"/>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A4A4A9E1-E786-0B91-E9C5-77FDF5CAFEFD}"/>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68276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BDD07FF-9E00-5990-6C40-9DF3854A8CA1}"/>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3" name="Označba mesta noge 2">
            <a:extLst>
              <a:ext uri="{FF2B5EF4-FFF2-40B4-BE49-F238E27FC236}">
                <a16:creationId xmlns:a16="http://schemas.microsoft.com/office/drawing/2014/main" id="{FF8EACDB-6372-1C41-A74E-CDD9541FC67D}"/>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7FD821E5-A559-18FD-B47A-E0448D71C7DA}"/>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849394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63E370B-FE8A-4137-30A2-7556BFCD50E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BBAA6ABC-962C-590E-90CA-793E9CD26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59637067-A3DD-0175-D1DF-AC9F7FAB1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382EA6E-CC4A-B14D-27B0-ABE9CC3D0D06}"/>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6" name="Označba mesta noge 5">
            <a:extLst>
              <a:ext uri="{FF2B5EF4-FFF2-40B4-BE49-F238E27FC236}">
                <a16:creationId xmlns:a16="http://schemas.microsoft.com/office/drawing/2014/main" id="{AB43F936-E9AB-2873-48BA-77A67B25924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8BF0E5D-86D4-D5FA-DB5F-EACAD1220DE1}"/>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62971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FACFDA-AD82-09CC-F295-12CD5D36768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BF25C376-9A95-0ED8-FF72-9CEE1F038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1B9FE0E7-5699-E878-4910-02C2E3F47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A3A6CA2-BF12-5D01-A453-01A143D819DF}"/>
              </a:ext>
            </a:extLst>
          </p:cNvPr>
          <p:cNvSpPr>
            <a:spLocks noGrp="1"/>
          </p:cNvSpPr>
          <p:nvPr>
            <p:ph type="dt" sz="half" idx="10"/>
          </p:nvPr>
        </p:nvSpPr>
        <p:spPr/>
        <p:txBody>
          <a:bodyPr/>
          <a:lstStyle/>
          <a:p>
            <a:fld id="{CA3737B1-A041-402F-B838-C387CF64A2A8}" type="datetimeFigureOut">
              <a:rPr lang="sl-SI" smtClean="0"/>
              <a:t>6. 11. 2024</a:t>
            </a:fld>
            <a:endParaRPr lang="sl-SI"/>
          </a:p>
        </p:txBody>
      </p:sp>
      <p:sp>
        <p:nvSpPr>
          <p:cNvPr id="6" name="Označba mesta noge 5">
            <a:extLst>
              <a:ext uri="{FF2B5EF4-FFF2-40B4-BE49-F238E27FC236}">
                <a16:creationId xmlns:a16="http://schemas.microsoft.com/office/drawing/2014/main" id="{91686887-5AF4-D99E-E4CB-C49E6136A82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47E164E-290C-732B-4217-41B1A4E703C7}"/>
              </a:ext>
            </a:extLst>
          </p:cNvPr>
          <p:cNvSpPr>
            <a:spLocks noGrp="1"/>
          </p:cNvSpPr>
          <p:nvPr>
            <p:ph type="sldNum" sz="quarter" idx="12"/>
          </p:nvPr>
        </p:nvSpPr>
        <p:spPr/>
        <p:txBody>
          <a:bodyPr/>
          <a:lstStyle/>
          <a:p>
            <a:fld id="{42ECAF9B-F142-495C-B90C-3CE72DB932AA}" type="slidenum">
              <a:rPr lang="sl-SI" smtClean="0"/>
              <a:t>‹#›</a:t>
            </a:fld>
            <a:endParaRPr lang="sl-SI"/>
          </a:p>
        </p:txBody>
      </p:sp>
    </p:spTree>
    <p:extLst>
      <p:ext uri="{BB962C8B-B14F-4D97-AF65-F5344CB8AC3E}">
        <p14:creationId xmlns:p14="http://schemas.microsoft.com/office/powerpoint/2010/main" val="148600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E39F707-B66E-E312-3F9E-A2B058528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5FB4488-207F-3E8B-0B41-554E99444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C563A18-6DBB-7A27-208F-240530117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3737B1-A041-402F-B838-C387CF64A2A8}" type="datetimeFigureOut">
              <a:rPr lang="sl-SI" smtClean="0"/>
              <a:t>6. 11. 2024</a:t>
            </a:fld>
            <a:endParaRPr lang="sl-SI"/>
          </a:p>
        </p:txBody>
      </p:sp>
      <p:sp>
        <p:nvSpPr>
          <p:cNvPr id="5" name="Označba mesta noge 4">
            <a:extLst>
              <a:ext uri="{FF2B5EF4-FFF2-40B4-BE49-F238E27FC236}">
                <a16:creationId xmlns:a16="http://schemas.microsoft.com/office/drawing/2014/main" id="{4E0B1C18-E8E4-B57E-A2E9-A9A6EB375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42C8040A-FBC2-B6CB-22B5-F2571E57D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CAF9B-F142-495C-B90C-3CE72DB932AA}" type="slidenum">
              <a:rPr lang="sl-SI" smtClean="0"/>
              <a:t>‹#›</a:t>
            </a:fld>
            <a:endParaRPr lang="sl-SI"/>
          </a:p>
        </p:txBody>
      </p:sp>
    </p:spTree>
    <p:extLst>
      <p:ext uri="{BB962C8B-B14F-4D97-AF65-F5344CB8AC3E}">
        <p14:creationId xmlns:p14="http://schemas.microsoft.com/office/powerpoint/2010/main" val="355835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v.si/assets/ministrstva/MNVP/Dokumenti/DPN/Javne-razgrnitve/nadgradnja_zelezniske_proge_Ljubljana_Kranj/nadgranja_zelezniske_proge_Ljubljana_Kranj_povzetek_za_javnost.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2" name="Naslov 21">
            <a:extLst>
              <a:ext uri="{FF2B5EF4-FFF2-40B4-BE49-F238E27FC236}">
                <a16:creationId xmlns:a16="http://schemas.microsoft.com/office/drawing/2014/main" id="{F2A0CF55-86B6-E964-04C5-343294387E0A}"/>
              </a:ext>
            </a:extLst>
          </p:cNvPr>
          <p:cNvSpPr>
            <a:spLocks noGrp="1"/>
          </p:cNvSpPr>
          <p:nvPr>
            <p:ph type="title"/>
          </p:nvPr>
        </p:nvSpPr>
        <p:spPr>
          <a:xfrm>
            <a:off x="1113810" y="3130041"/>
            <a:ext cx="4036334" cy="2387600"/>
          </a:xfrm>
        </p:spPr>
        <p:txBody>
          <a:bodyPr vert="horz" lIns="91440" tIns="45720" rIns="91440" bIns="45720" rtlCol="0" anchor="t">
            <a:normAutofit fontScale="90000"/>
          </a:bodyPr>
          <a:lstStyle/>
          <a:p>
            <a:pPr algn="ctr"/>
            <a:r>
              <a:rPr lang="sl-SI" sz="3800" b="1" noProof="0" dirty="0"/>
              <a:t>	CI OPŽ – Občanom in okolju prijazna železnica</a:t>
            </a:r>
            <a:br>
              <a:rPr lang="sl-SI" sz="3800" b="1" noProof="0" dirty="0"/>
            </a:br>
            <a:br>
              <a:rPr lang="sl-SI" sz="3800" b="1" noProof="0" dirty="0"/>
            </a:br>
            <a:r>
              <a:rPr lang="sl-SI" sz="2200" b="1" noProof="0" dirty="0"/>
              <a:t>Tiskovna konferenca </a:t>
            </a:r>
            <a:br>
              <a:rPr lang="sl-SI" sz="2200" b="1" noProof="0" dirty="0"/>
            </a:br>
            <a:r>
              <a:rPr lang="sl-SI" sz="2200" b="1" noProof="0" dirty="0"/>
              <a:t>Medvode, 6.11.2024</a:t>
            </a:r>
            <a:br>
              <a:rPr lang="sl-SI" sz="3800" b="1" noProof="0" dirty="0"/>
            </a:br>
            <a:r>
              <a:rPr lang="sl-SI" sz="3800" b="1" noProof="0" dirty="0"/>
              <a:t> </a:t>
            </a:r>
            <a:br>
              <a:rPr lang="sl-SI" sz="3800" noProof="0" dirty="0"/>
            </a:br>
            <a:endParaRPr lang="sl-SI" sz="3800" noProof="0" dirty="0"/>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pic>
        <p:nvPicPr>
          <p:cNvPr id="21" name="Slika 20" descr="Slika, ki vsebuje besede besedilo, zemljevid, posnetek zaslona, programska oprema&#10;&#10;Opis je samodejno ustvarjen">
            <a:extLst>
              <a:ext uri="{FF2B5EF4-FFF2-40B4-BE49-F238E27FC236}">
                <a16:creationId xmlns:a16="http://schemas.microsoft.com/office/drawing/2014/main" id="{6F4E3DBD-0E4D-5923-BAD4-B1AD6DE5EC68}"/>
              </a:ext>
            </a:extLst>
          </p:cNvPr>
          <p:cNvPicPr>
            <a:picLocks noChangeAspect="1"/>
          </p:cNvPicPr>
          <p:nvPr/>
        </p:nvPicPr>
        <p:blipFill>
          <a:blip r:embed="rId2">
            <a:extLst>
              <a:ext uri="{28A0092B-C50C-407E-A947-70E740481C1C}">
                <a14:useLocalDpi xmlns:a14="http://schemas.microsoft.com/office/drawing/2010/main" val="0"/>
              </a:ext>
            </a:extLst>
          </a:blip>
          <a:srcRect l="10912" r="16418" b="2"/>
          <a:stretch/>
        </p:blipFill>
        <p:spPr>
          <a:xfrm>
            <a:off x="5922492" y="666728"/>
            <a:ext cx="5536001" cy="5465791"/>
          </a:xfrm>
          <a:prstGeom prst="rect">
            <a:avLst/>
          </a:prstGeom>
        </p:spPr>
      </p:pic>
      <p:pic>
        <p:nvPicPr>
          <p:cNvPr id="2" name="Slika 1">
            <a:extLst>
              <a:ext uri="{FF2B5EF4-FFF2-40B4-BE49-F238E27FC236}">
                <a16:creationId xmlns:a16="http://schemas.microsoft.com/office/drawing/2014/main" id="{58E46B61-C031-8376-AAD5-8CDF4D87ACE5}"/>
              </a:ext>
            </a:extLst>
          </p:cNvPr>
          <p:cNvPicPr>
            <a:picLocks noChangeAspect="1"/>
          </p:cNvPicPr>
          <p:nvPr/>
        </p:nvPicPr>
        <p:blipFill>
          <a:blip r:embed="rId3"/>
          <a:stretch>
            <a:fillRect/>
          </a:stretch>
        </p:blipFill>
        <p:spPr>
          <a:xfrm>
            <a:off x="2252125" y="1211147"/>
            <a:ext cx="1164437" cy="1158340"/>
          </a:xfrm>
          <a:prstGeom prst="rect">
            <a:avLst/>
          </a:prstGeom>
        </p:spPr>
      </p:pic>
    </p:spTree>
    <p:extLst>
      <p:ext uri="{BB962C8B-B14F-4D97-AF65-F5344CB8AC3E}">
        <p14:creationId xmlns:p14="http://schemas.microsoft.com/office/powerpoint/2010/main" val="26620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D8C3D015-2AC5-61C7-CC4F-60C9848B0FCA}"/>
              </a:ext>
            </a:extLst>
          </p:cNvPr>
          <p:cNvSpPr txBox="1"/>
          <p:nvPr/>
        </p:nvSpPr>
        <p:spPr>
          <a:xfrm>
            <a:off x="685800" y="2591191"/>
            <a:ext cx="10668000" cy="584775"/>
          </a:xfrm>
          <a:prstGeom prst="rect">
            <a:avLst/>
          </a:prstGeom>
          <a:noFill/>
        </p:spPr>
        <p:txBody>
          <a:bodyPr wrap="square">
            <a:spAutoFit/>
          </a:bodyPr>
          <a:lstStyle/>
          <a:p>
            <a:pPr algn="ctr"/>
            <a:r>
              <a:rPr lang="sl-SI" sz="3200" b="1" noProof="0" dirty="0">
                <a:solidFill>
                  <a:schemeClr val="accent2"/>
                </a:solidFill>
              </a:rPr>
              <a:t>Problematika železniškega prometa mesta Ljubljana</a:t>
            </a:r>
            <a:endParaRPr lang="sl-SI" sz="3200" noProof="0" dirty="0"/>
          </a:p>
        </p:txBody>
      </p:sp>
      <p:pic>
        <p:nvPicPr>
          <p:cNvPr id="2" name="Slika 1">
            <a:extLst>
              <a:ext uri="{FF2B5EF4-FFF2-40B4-BE49-F238E27FC236}">
                <a16:creationId xmlns:a16="http://schemas.microsoft.com/office/drawing/2014/main" id="{02F078B9-939C-8F18-E2F8-40A4C6325F37}"/>
              </a:ext>
            </a:extLst>
          </p:cNvPr>
          <p:cNvPicPr>
            <a:picLocks noChangeAspect="1"/>
          </p:cNvPicPr>
          <p:nvPr/>
        </p:nvPicPr>
        <p:blipFill>
          <a:blip r:embed="rId2"/>
          <a:stretch>
            <a:fillRect/>
          </a:stretch>
        </p:blipFill>
        <p:spPr>
          <a:xfrm>
            <a:off x="11038573" y="0"/>
            <a:ext cx="1160469" cy="1160469"/>
          </a:xfrm>
          <a:prstGeom prst="rect">
            <a:avLst/>
          </a:prstGeom>
        </p:spPr>
      </p:pic>
    </p:spTree>
    <p:extLst>
      <p:ext uri="{BB962C8B-B14F-4D97-AF65-F5344CB8AC3E}">
        <p14:creationId xmlns:p14="http://schemas.microsoft.com/office/powerpoint/2010/main" val="413337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B30C0F86-A930-3B40-21DE-46184D0C01DF}"/>
              </a:ext>
            </a:extLst>
          </p:cNvPr>
          <p:cNvSpPr txBox="1"/>
          <p:nvPr/>
        </p:nvSpPr>
        <p:spPr>
          <a:xfrm>
            <a:off x="838201" y="2962279"/>
            <a:ext cx="3799425" cy="3143241"/>
          </a:xfrm>
          <a:prstGeom prst="rect">
            <a:avLst/>
          </a:prstGeom>
        </p:spPr>
        <p:txBody>
          <a:bodyPr vert="horz" lIns="91440" tIns="45720" rIns="91440" bIns="45720" rtlCol="0">
            <a:normAutofit/>
          </a:bodyPr>
          <a:lstStyle/>
          <a:p>
            <a:pPr>
              <a:lnSpc>
                <a:spcPct val="90000"/>
              </a:lnSpc>
              <a:spcAft>
                <a:spcPts val="600"/>
              </a:spcAft>
            </a:pPr>
            <a:r>
              <a:rPr lang="sl-SI" sz="5400" b="1" noProof="0" dirty="0"/>
              <a:t>SEDANJI POTEK AC</a:t>
            </a:r>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b="1" noProof="0" dirty="0"/>
          </a:p>
          <a:p>
            <a:pPr marL="0" indent="-228600">
              <a:lnSpc>
                <a:spcPct val="90000"/>
              </a:lnSpc>
              <a:spcAft>
                <a:spcPts val="600"/>
              </a:spcAft>
              <a:buFont typeface="Arial" panose="020B0604020202020204" pitchFamily="34" charset="0"/>
              <a:buChar char="•"/>
            </a:pPr>
            <a:endParaRPr lang="sl-SI" sz="2000" noProof="0" dirty="0"/>
          </a:p>
        </p:txBody>
      </p:sp>
      <p:pic>
        <p:nvPicPr>
          <p:cNvPr id="7" name="Slika 6" descr="Slika, ki vsebuje besede besedilo, zemljevid&#10;&#10;Opis je samodejno ustvarjen">
            <a:extLst>
              <a:ext uri="{FF2B5EF4-FFF2-40B4-BE49-F238E27FC236}">
                <a16:creationId xmlns:a16="http://schemas.microsoft.com/office/drawing/2014/main" id="{A0DBC5F3-5CB6-1A05-AE06-1C6C4335028C}"/>
              </a:ext>
            </a:extLst>
          </p:cNvPr>
          <p:cNvPicPr>
            <a:picLocks noChangeAspect="1"/>
          </p:cNvPicPr>
          <p:nvPr/>
        </p:nvPicPr>
        <p:blipFill>
          <a:blip r:embed="rId2">
            <a:extLst>
              <a:ext uri="{28A0092B-C50C-407E-A947-70E740481C1C}">
                <a14:useLocalDpi xmlns:a14="http://schemas.microsoft.com/office/drawing/2010/main" val="0"/>
              </a:ext>
            </a:extLst>
          </a:blip>
          <a:srcRect l="1395" r="3575" b="2"/>
          <a:stretch/>
        </p:blipFill>
        <p:spPr>
          <a:xfrm>
            <a:off x="5010386" y="10"/>
            <a:ext cx="7181613" cy="6857990"/>
          </a:xfrm>
          <a:prstGeom prst="rect">
            <a:avLst/>
          </a:prstGeom>
          <a:effectLst/>
        </p:spPr>
      </p:pic>
    </p:spTree>
    <p:extLst>
      <p:ext uri="{BB962C8B-B14F-4D97-AF65-F5344CB8AC3E}">
        <p14:creationId xmlns:p14="http://schemas.microsoft.com/office/powerpoint/2010/main" val="289676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D5356953-5B74-318A-B767-F7D198223117}"/>
              </a:ext>
            </a:extLst>
          </p:cNvPr>
          <p:cNvSpPr txBox="1"/>
          <p:nvPr/>
        </p:nvSpPr>
        <p:spPr>
          <a:xfrm>
            <a:off x="7380407" y="743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sl-SI" sz="5200" b="1" noProof="0" dirty="0">
                <a:latin typeface="+mj-lt"/>
                <a:ea typeface="+mj-ea"/>
                <a:cs typeface="+mj-cs"/>
              </a:rPr>
              <a:t>SEDANJI POTEK ŽELEZNICE</a:t>
            </a:r>
            <a:endParaRPr lang="sl-SI" sz="5200" noProof="0" dirty="0">
              <a:latin typeface="+mj-lt"/>
              <a:ea typeface="+mj-ea"/>
              <a:cs typeface="+mj-cs"/>
            </a:endParaRPr>
          </a:p>
        </p:txBody>
      </p:sp>
      <p:pic>
        <p:nvPicPr>
          <p:cNvPr id="5" name="Slika 4" descr="Slika, ki vsebuje besede besedilo, zemljevid, atlas&#10;&#10;Opis je samodejno ustvarjen">
            <a:extLst>
              <a:ext uri="{FF2B5EF4-FFF2-40B4-BE49-F238E27FC236}">
                <a16:creationId xmlns:a16="http://schemas.microsoft.com/office/drawing/2014/main" id="{0BB69E9B-34FA-0A1A-71BB-2F3D7F13B0C7}"/>
              </a:ext>
            </a:extLst>
          </p:cNvPr>
          <p:cNvPicPr>
            <a:picLocks noChangeAspect="1"/>
          </p:cNvPicPr>
          <p:nvPr/>
        </p:nvPicPr>
        <p:blipFill>
          <a:blip r:embed="rId2">
            <a:extLst>
              <a:ext uri="{28A0092B-C50C-407E-A947-70E740481C1C}">
                <a14:useLocalDpi xmlns:a14="http://schemas.microsoft.com/office/drawing/2010/main" val="0"/>
              </a:ext>
            </a:extLst>
          </a:blip>
          <a:srcRect r="1" b="11982"/>
          <a:stretch/>
        </p:blipFill>
        <p:spPr>
          <a:xfrm>
            <a:off x="20" y="10"/>
            <a:ext cx="6992881" cy="6857990"/>
          </a:xfrm>
          <a:prstGeom prst="rect">
            <a:avLst/>
          </a:prstGeom>
        </p:spPr>
      </p:pic>
      <p:pic>
        <p:nvPicPr>
          <p:cNvPr id="2" name="Slika 1">
            <a:extLst>
              <a:ext uri="{FF2B5EF4-FFF2-40B4-BE49-F238E27FC236}">
                <a16:creationId xmlns:a16="http://schemas.microsoft.com/office/drawing/2014/main" id="{345CAF12-313A-030B-D022-24FEB4BD1836}"/>
              </a:ext>
            </a:extLst>
          </p:cNvPr>
          <p:cNvPicPr>
            <a:picLocks noChangeAspect="1"/>
          </p:cNvPicPr>
          <p:nvPr/>
        </p:nvPicPr>
        <p:blipFill>
          <a:blip r:embed="rId3"/>
          <a:stretch>
            <a:fillRect/>
          </a:stretch>
        </p:blipFill>
        <p:spPr>
          <a:xfrm>
            <a:off x="11029239" y="0"/>
            <a:ext cx="1160469" cy="1160469"/>
          </a:xfrm>
          <a:prstGeom prst="rect">
            <a:avLst/>
          </a:prstGeom>
        </p:spPr>
      </p:pic>
    </p:spTree>
    <p:extLst>
      <p:ext uri="{BB962C8B-B14F-4D97-AF65-F5344CB8AC3E}">
        <p14:creationId xmlns:p14="http://schemas.microsoft.com/office/powerpoint/2010/main" val="1486599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5" name="PoljeZBesedilom 4">
            <a:extLst>
              <a:ext uri="{FF2B5EF4-FFF2-40B4-BE49-F238E27FC236}">
                <a16:creationId xmlns:a16="http://schemas.microsoft.com/office/drawing/2014/main" id="{C59BE616-2C21-7567-53F2-7074912756F3}"/>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sl-SI" sz="3200" b="1" noProof="0" dirty="0">
                <a:latin typeface="+mj-lt"/>
                <a:ea typeface="+mj-ea"/>
                <a:cs typeface="+mj-cs"/>
              </a:rPr>
              <a:t>DPN LJUBLJANSKO ŽELEZNIŠKO VOZLIŠČE – V PRIPRAVI</a:t>
            </a:r>
          </a:p>
          <a:p>
            <a:pPr>
              <a:lnSpc>
                <a:spcPct val="90000"/>
              </a:lnSpc>
              <a:spcBef>
                <a:spcPct val="0"/>
              </a:spcBef>
              <a:spcAft>
                <a:spcPts val="600"/>
              </a:spcAft>
            </a:pPr>
            <a:endParaRPr lang="sl-SI" sz="4400" noProof="0" dirty="0">
              <a:latin typeface="+mj-lt"/>
              <a:ea typeface="+mj-ea"/>
              <a:cs typeface="+mj-cs"/>
            </a:endParaRPr>
          </a:p>
        </p:txBody>
      </p:sp>
      <p:sp>
        <p:nvSpPr>
          <p:cNvPr id="14"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solidFill>
                <a:prstClr val="white"/>
              </a:solidFill>
              <a:latin typeface="Calibri" panose="020F0502020204030204"/>
            </a:endParaRPr>
          </a:p>
        </p:txBody>
      </p:sp>
      <p:pic>
        <p:nvPicPr>
          <p:cNvPr id="7" name="Slika 6" descr="Slika, ki vsebuje besede zemljevid, besedilo&#10;&#10;Opis je samodejno ustvarjen">
            <a:extLst>
              <a:ext uri="{FF2B5EF4-FFF2-40B4-BE49-F238E27FC236}">
                <a16:creationId xmlns:a16="http://schemas.microsoft.com/office/drawing/2014/main" id="{57206D3B-4AE0-766C-D9D3-0496A900F6CB}"/>
              </a:ext>
            </a:extLst>
          </p:cNvPr>
          <p:cNvPicPr>
            <a:picLocks noChangeAspect="1"/>
          </p:cNvPicPr>
          <p:nvPr/>
        </p:nvPicPr>
        <p:blipFill>
          <a:blip r:embed="rId2">
            <a:extLst>
              <a:ext uri="{28A0092B-C50C-407E-A947-70E740481C1C}">
                <a14:useLocalDpi xmlns:a14="http://schemas.microsoft.com/office/drawing/2010/main" val="0"/>
              </a:ext>
            </a:extLst>
          </a:blip>
          <a:srcRect t="10862" b="28504"/>
          <a:stretch/>
        </p:blipFill>
        <p:spPr>
          <a:xfrm>
            <a:off x="4868487" y="10"/>
            <a:ext cx="7323513" cy="6857990"/>
          </a:xfrm>
          <a:prstGeom prst="rect">
            <a:avLst/>
          </a:prstGeom>
        </p:spPr>
      </p:pic>
    </p:spTree>
    <p:extLst>
      <p:ext uri="{BB962C8B-B14F-4D97-AF65-F5344CB8AC3E}">
        <p14:creationId xmlns:p14="http://schemas.microsoft.com/office/powerpoint/2010/main" val="1445563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l-SI" noProof="0" dirty="0"/>
          </a:p>
        </p:txBody>
      </p:sp>
      <p:pic>
        <p:nvPicPr>
          <p:cNvPr id="3" name="Slika 2" descr="Slika, ki vsebuje besede besedilo, posnetek zaslona, vrstica, grafični prikaz&#10;&#10;Opis je samodejno ustvarjen">
            <a:extLst>
              <a:ext uri="{FF2B5EF4-FFF2-40B4-BE49-F238E27FC236}">
                <a16:creationId xmlns:a16="http://schemas.microsoft.com/office/drawing/2014/main" id="{0B3209FC-6DCD-7131-6176-C072103CA752}"/>
              </a:ext>
            </a:extLst>
          </p:cNvPr>
          <p:cNvPicPr>
            <a:picLocks noChangeAspect="1"/>
          </p:cNvPicPr>
          <p:nvPr/>
        </p:nvPicPr>
        <p:blipFill>
          <a:blip r:embed="rId3">
            <a:extLst>
              <a:ext uri="{28A0092B-C50C-407E-A947-70E740481C1C}">
                <a14:useLocalDpi xmlns:a14="http://schemas.microsoft.com/office/drawing/2010/main" val="0"/>
              </a:ext>
            </a:extLst>
          </a:blip>
          <a:srcRect l="1544" r="1994" b="1"/>
          <a:stretch/>
        </p:blipFill>
        <p:spPr>
          <a:xfrm>
            <a:off x="20" y="1282"/>
            <a:ext cx="12191980" cy="6856718"/>
          </a:xfrm>
          <a:prstGeom prst="rect">
            <a:avLst/>
          </a:prstGeom>
        </p:spPr>
      </p:pic>
    </p:spTree>
    <p:extLst>
      <p:ext uri="{BB962C8B-B14F-4D97-AF65-F5344CB8AC3E}">
        <p14:creationId xmlns:p14="http://schemas.microsoft.com/office/powerpoint/2010/main" val="441201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6336-0A94-319C-FA4C-F9A4F203AA89}"/>
            </a:ext>
          </a:extLst>
        </p:cNvPr>
        <p:cNvGrpSpPr/>
        <p:nvPr/>
      </p:nvGrpSpPr>
      <p:grpSpPr>
        <a:xfrm>
          <a:off x="0" y="0"/>
          <a:ext cx="0" cy="0"/>
          <a:chOff x="0" y="0"/>
          <a:chExt cx="0" cy="0"/>
        </a:xfrm>
      </p:grpSpPr>
      <p:sp>
        <p:nvSpPr>
          <p:cNvPr id="3" name="PoljeZBesedilom 2">
            <a:extLst>
              <a:ext uri="{FF2B5EF4-FFF2-40B4-BE49-F238E27FC236}">
                <a16:creationId xmlns:a16="http://schemas.microsoft.com/office/drawing/2014/main" id="{8216D9C7-85C3-0169-0A6D-C49356E1F22F}"/>
              </a:ext>
            </a:extLst>
          </p:cNvPr>
          <p:cNvSpPr txBox="1"/>
          <p:nvPr/>
        </p:nvSpPr>
        <p:spPr>
          <a:xfrm>
            <a:off x="685800" y="2591191"/>
            <a:ext cx="10668000" cy="584775"/>
          </a:xfrm>
          <a:prstGeom prst="rect">
            <a:avLst/>
          </a:prstGeom>
          <a:noFill/>
        </p:spPr>
        <p:txBody>
          <a:bodyPr wrap="square">
            <a:spAutoFit/>
          </a:bodyPr>
          <a:lstStyle/>
          <a:p>
            <a:pPr algn="ctr"/>
            <a:r>
              <a:rPr lang="sl-SI" sz="3200" b="1" noProof="0" dirty="0">
                <a:solidFill>
                  <a:schemeClr val="accent2"/>
                </a:solidFill>
              </a:rPr>
              <a:t>Predlogi rešitev CI OPŽ</a:t>
            </a:r>
            <a:endParaRPr lang="sl-SI" sz="3200" noProof="0" dirty="0"/>
          </a:p>
        </p:txBody>
      </p:sp>
    </p:spTree>
    <p:extLst>
      <p:ext uri="{BB962C8B-B14F-4D97-AF65-F5344CB8AC3E}">
        <p14:creationId xmlns:p14="http://schemas.microsoft.com/office/powerpoint/2010/main" val="325395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C2D70227-F644-5257-E275-C1EF1B319759}"/>
              </a:ext>
            </a:extLst>
          </p:cNvPr>
          <p:cNvPicPr>
            <a:picLocks noChangeAspect="1"/>
          </p:cNvPicPr>
          <p:nvPr/>
        </p:nvPicPr>
        <p:blipFill>
          <a:blip r:embed="rId2"/>
          <a:stretch>
            <a:fillRect/>
          </a:stretch>
        </p:blipFill>
        <p:spPr>
          <a:xfrm>
            <a:off x="1316421" y="-10792"/>
            <a:ext cx="9525749" cy="6855539"/>
          </a:xfrm>
          <a:prstGeom prst="rect">
            <a:avLst/>
          </a:prstGeom>
        </p:spPr>
      </p:pic>
    </p:spTree>
    <p:extLst>
      <p:ext uri="{BB962C8B-B14F-4D97-AF65-F5344CB8AC3E}">
        <p14:creationId xmlns:p14="http://schemas.microsoft.com/office/powerpoint/2010/main" val="337327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8" name="Označba mesta vsebine 7">
            <a:extLst>
              <a:ext uri="{FF2B5EF4-FFF2-40B4-BE49-F238E27FC236}">
                <a16:creationId xmlns:a16="http://schemas.microsoft.com/office/drawing/2014/main" id="{7B28F2FB-61E6-BA4D-38A0-F7FBD43B8993}"/>
              </a:ext>
            </a:extLst>
          </p:cNvPr>
          <p:cNvSpPr>
            <a:spLocks noGrp="1"/>
          </p:cNvSpPr>
          <p:nvPr>
            <p:ph idx="1"/>
          </p:nvPr>
        </p:nvSpPr>
        <p:spPr>
          <a:xfrm>
            <a:off x="838200" y="1929384"/>
            <a:ext cx="10515600" cy="4251960"/>
          </a:xfrm>
        </p:spPr>
        <p:txBody>
          <a:bodyPr>
            <a:normAutofit lnSpcReduction="10000"/>
          </a:bodyPr>
          <a:lstStyle/>
          <a:p>
            <a:pPr marL="0" indent="0">
              <a:buNone/>
            </a:pPr>
            <a:r>
              <a:rPr lang="sl-SI" sz="1800" b="1" noProof="0" dirty="0"/>
              <a:t>OBSTOJEČA TRASA POSTANE PRIMESTNA ŽELEZNICA ZA LOKALNI PROMET</a:t>
            </a:r>
          </a:p>
          <a:p>
            <a:r>
              <a:rPr lang="sl-SI" sz="1800" noProof="0" dirty="0">
                <a:uFill>
                  <a:solidFill>
                    <a:srgbClr val="FF0000"/>
                  </a:solidFill>
                </a:uFill>
              </a:rPr>
              <a:t>Z ustrezno posodobitvijo se obstoječi železniški tir </a:t>
            </a:r>
            <a:r>
              <a:rPr lang="sl-SI" sz="1800" noProof="0" dirty="0"/>
              <a:t>Ljubljana – Medvode – Škofja Loka – Kranj/Naklo, glede na dejanske potrebe po uporabi javnega prevoza lokalnega prebivalstva, </a:t>
            </a:r>
            <a:r>
              <a:rPr lang="sl-SI" sz="1800" noProof="0" dirty="0">
                <a:uFill>
                  <a:solidFill>
                    <a:srgbClr val="FF0000"/>
                  </a:solidFill>
                </a:uFill>
              </a:rPr>
              <a:t>ohrani na isti trasi in nameni za potrebe primestne železnice za lokalni potniški promet.</a:t>
            </a:r>
          </a:p>
          <a:p>
            <a:r>
              <a:rPr lang="sl-SI" sz="1800" noProof="0" dirty="0">
                <a:uFill>
                  <a:solidFill>
                    <a:srgbClr val="FF0000"/>
                  </a:solidFill>
                </a:uFill>
              </a:rPr>
              <a:t>Posodobitev in nadgradnja bo zagotovila </a:t>
            </a:r>
            <a:r>
              <a:rPr lang="sl-SI" sz="1800" noProof="0" dirty="0">
                <a:solidFill>
                  <a:srgbClr val="080809"/>
                </a:solidFill>
              </a:rPr>
              <a:t>izven nivojske prehode na obstoječi trasi, da se zagotovi varnost vseh udeležencev v prometu, ne samo železnici. </a:t>
            </a:r>
            <a:endParaRPr lang="sl-SI" sz="1800" noProof="0" dirty="0">
              <a:uFill>
                <a:solidFill>
                  <a:srgbClr val="FF0000"/>
                </a:solidFill>
              </a:uFill>
            </a:endParaRPr>
          </a:p>
          <a:p>
            <a:r>
              <a:rPr lang="sl-SI" sz="1800" noProof="0" dirty="0"/>
              <a:t>Z </a:t>
            </a:r>
            <a:r>
              <a:rPr lang="sl-SI" sz="1800" noProof="0" dirty="0">
                <a:uFill>
                  <a:solidFill>
                    <a:srgbClr val="FF0000"/>
                  </a:solidFill>
                </a:uFill>
              </a:rPr>
              <a:t>izgradnjo dodatnih postajališč ob obstoječem </a:t>
            </a:r>
            <a:r>
              <a:rPr lang="sl-SI" sz="1800" noProof="0" dirty="0"/>
              <a:t>tiru se zagotovi boljša dostopnost lokalnim uporabnikom do javnega železniškega prometa (Ladja-Senica, Godešič, Žabnica, </a:t>
            </a:r>
            <a:r>
              <a:rPr lang="sl-SI" sz="1800" noProof="0" dirty="0">
                <a:solidFill>
                  <a:schemeClr val="bg2">
                    <a:lumMod val="25000"/>
                  </a:schemeClr>
                </a:solidFill>
              </a:rPr>
              <a:t>Seničica, Medno, Stanežiče…).</a:t>
            </a:r>
          </a:p>
          <a:p>
            <a:r>
              <a:rPr lang="sl-SI" sz="1800" noProof="0" dirty="0"/>
              <a:t>Zagotavljanje 10 minutnega prometnega takta se lahko doseže z izgradnjo delne dvotirnosti oz. izgradnjo delnih odsekov dvotirne proge (</a:t>
            </a:r>
            <a:r>
              <a:rPr lang="sl-SI" sz="1800" noProof="0" dirty="0">
                <a:solidFill>
                  <a:schemeClr val="bg2">
                    <a:lumMod val="25000"/>
                  </a:schemeClr>
                </a:solidFill>
              </a:rPr>
              <a:t>npr. odsek Škofja Loka – Kranj, ter drugje</a:t>
            </a:r>
            <a:r>
              <a:rPr lang="sl-SI" sz="1800" noProof="0" dirty="0"/>
              <a:t>).</a:t>
            </a:r>
          </a:p>
          <a:p>
            <a:r>
              <a:rPr lang="sl-SI" sz="1800" b="0" i="0" noProof="0" dirty="0">
                <a:effectLst/>
              </a:rPr>
              <a:t>Potnikom bo omogočena bolj varna in zanesljiva uporaba javnega železniškega potniškega prometa </a:t>
            </a:r>
          </a:p>
          <a:p>
            <a:r>
              <a:rPr lang="sl-SI" sz="1800" b="0" i="0" noProof="0" dirty="0">
                <a:effectLst/>
              </a:rPr>
              <a:t>Prebivalcem ob progi se bodo </a:t>
            </a:r>
            <a:r>
              <a:rPr lang="sl-SI" sz="1800" noProof="0" dirty="0"/>
              <a:t>bistveno</a:t>
            </a:r>
            <a:r>
              <a:rPr lang="sl-SI" sz="1800" b="0" i="0" noProof="0" dirty="0">
                <a:effectLst/>
              </a:rPr>
              <a:t> izboljšali pogoji bivanja in zmanjšali škodljivi vplivi na njihovo zdravje (hrup, emisije PM delcev). Večje bo splošno zadovoljstvo ljudi.</a:t>
            </a:r>
            <a:endParaRPr lang="sl-SI" sz="1800" noProof="0" dirty="0"/>
          </a:p>
          <a:p>
            <a:endParaRPr lang="sl-SI" sz="1800" noProof="0" dirty="0"/>
          </a:p>
          <a:p>
            <a:endParaRPr lang="sl-SI" sz="1800" noProof="0" dirty="0"/>
          </a:p>
        </p:txBody>
      </p:sp>
      <p:pic>
        <p:nvPicPr>
          <p:cNvPr id="2" name="Slika 1" descr="Slika, ki vsebuje besede besedilo, pisava, grafika, bela&#10;&#10;Opis je samodejno ustvarjen">
            <a:extLst>
              <a:ext uri="{FF2B5EF4-FFF2-40B4-BE49-F238E27FC236}">
                <a16:creationId xmlns:a16="http://schemas.microsoft.com/office/drawing/2014/main" id="{26D05B39-1F44-3079-5C90-1D1B920DEBFF}"/>
              </a:ext>
            </a:extLst>
          </p:cNvPr>
          <p:cNvPicPr>
            <a:picLocks noChangeAspect="1"/>
          </p:cNvPicPr>
          <p:nvPr/>
        </p:nvPicPr>
        <p:blipFill>
          <a:blip r:embed="rId2"/>
          <a:stretch>
            <a:fillRect/>
          </a:stretch>
        </p:blipFill>
        <p:spPr>
          <a:xfrm>
            <a:off x="11029236" y="0"/>
            <a:ext cx="1160469" cy="1160469"/>
          </a:xfrm>
          <a:prstGeom prst="rect">
            <a:avLst/>
          </a:prstGeom>
        </p:spPr>
      </p:pic>
      <p:sp>
        <p:nvSpPr>
          <p:cNvPr id="4" name="PoljeZBesedilom 3">
            <a:extLst>
              <a:ext uri="{FF2B5EF4-FFF2-40B4-BE49-F238E27FC236}">
                <a16:creationId xmlns:a16="http://schemas.microsoft.com/office/drawing/2014/main" id="{1E114BA0-3ACA-4917-1A0F-D0CF82801312}"/>
              </a:ext>
            </a:extLst>
          </p:cNvPr>
          <p:cNvSpPr txBox="1"/>
          <p:nvPr/>
        </p:nvSpPr>
        <p:spPr>
          <a:xfrm>
            <a:off x="838200" y="504570"/>
            <a:ext cx="10347434" cy="1169551"/>
          </a:xfrm>
          <a:prstGeom prst="rect">
            <a:avLst/>
          </a:prstGeom>
          <a:noFill/>
        </p:spPr>
        <p:txBody>
          <a:bodyPr wrap="square">
            <a:spAutoFit/>
          </a:bodyPr>
          <a:lstStyle/>
          <a:p>
            <a:pPr marL="0" indent="0">
              <a:buNone/>
            </a:pPr>
            <a:r>
              <a:rPr lang="sl-SI" sz="3500" b="1" noProof="0" dirty="0"/>
              <a:t>Cilj : približati javni železniški promet ljudem in razbremeniti cestni promet</a:t>
            </a:r>
            <a:endParaRPr lang="sl-SI" sz="3500" noProof="0" dirty="0"/>
          </a:p>
        </p:txBody>
      </p:sp>
    </p:spTree>
    <p:extLst>
      <p:ext uri="{BB962C8B-B14F-4D97-AF65-F5344CB8AC3E}">
        <p14:creationId xmlns:p14="http://schemas.microsoft.com/office/powerpoint/2010/main" val="91749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4" name="PoljeZBesedilom 3">
            <a:extLst>
              <a:ext uri="{FF2B5EF4-FFF2-40B4-BE49-F238E27FC236}">
                <a16:creationId xmlns:a16="http://schemas.microsoft.com/office/drawing/2014/main" id="{2E3A73B7-0C27-A5DD-1814-F851D8D7488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sl-SI" sz="3500" b="1" noProof="0" dirty="0"/>
              <a:t>Trasa železnice v koridorju ob AC</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Označba mesta vsebine 2">
            <a:extLst>
              <a:ext uri="{FF2B5EF4-FFF2-40B4-BE49-F238E27FC236}">
                <a16:creationId xmlns:a16="http://schemas.microsoft.com/office/drawing/2014/main" id="{8E372AAB-5032-7839-9655-E3ED315194FF}"/>
              </a:ext>
            </a:extLst>
          </p:cNvPr>
          <p:cNvSpPr>
            <a:spLocks noGrp="1"/>
          </p:cNvSpPr>
          <p:nvPr>
            <p:ph idx="1"/>
          </p:nvPr>
        </p:nvSpPr>
        <p:spPr>
          <a:xfrm>
            <a:off x="838200" y="1929384"/>
            <a:ext cx="10515600" cy="4251960"/>
          </a:xfrm>
        </p:spPr>
        <p:txBody>
          <a:bodyPr vert="horz" lIns="91440" tIns="45720" rIns="91440" bIns="45720" rtlCol="0">
            <a:normAutofit/>
          </a:bodyPr>
          <a:lstStyle/>
          <a:p>
            <a:r>
              <a:rPr lang="sl-SI" sz="1800" noProof="0" dirty="0"/>
              <a:t>Preusmeriti tovorni tranzitni in mednarodni hitri potniški železniški promet za hitrosti do 200 km/h ali višje, na staro-novo traso v koridorju ob AC Ljubljana-Kranj-Jesenice </a:t>
            </a:r>
          </a:p>
          <a:p>
            <a:r>
              <a:rPr lang="sl-SI" sz="1800" noProof="0" dirty="0"/>
              <a:t>Umestitev trase ob že degradirano območje, na </a:t>
            </a:r>
            <a:r>
              <a:rPr lang="sl-SI" sz="1800" b="1" noProof="0" dirty="0">
                <a:solidFill>
                  <a:schemeClr val="accent2"/>
                </a:solidFill>
              </a:rPr>
              <a:t>že</a:t>
            </a:r>
            <a:r>
              <a:rPr lang="sl-SI" sz="1800" noProof="0" dirty="0">
                <a:solidFill>
                  <a:schemeClr val="accent2"/>
                </a:solidFill>
              </a:rPr>
              <a:t> </a:t>
            </a:r>
            <a:r>
              <a:rPr lang="sl-SI" sz="1800" noProof="0" dirty="0"/>
              <a:t>večinoma</a:t>
            </a:r>
            <a:r>
              <a:rPr lang="sl-SI" sz="1800" noProof="0" dirty="0">
                <a:solidFill>
                  <a:schemeClr val="accent2"/>
                </a:solidFill>
              </a:rPr>
              <a:t> </a:t>
            </a:r>
            <a:r>
              <a:rPr lang="sl-SI" sz="1800" b="1" noProof="0" dirty="0">
                <a:solidFill>
                  <a:schemeClr val="accent2"/>
                </a:solidFill>
              </a:rPr>
              <a:t>odkupljenih</a:t>
            </a:r>
            <a:r>
              <a:rPr lang="sl-SI" sz="1800" noProof="0" dirty="0">
                <a:solidFill>
                  <a:schemeClr val="accent2"/>
                </a:solidFill>
              </a:rPr>
              <a:t> </a:t>
            </a:r>
            <a:r>
              <a:rPr lang="sl-SI" sz="1800" noProof="0" dirty="0"/>
              <a:t>zemljiščih, rezerviranih za hitro železnico. </a:t>
            </a:r>
            <a:r>
              <a:rPr lang="sl-SI" sz="1800" noProof="0" dirty="0">
                <a:solidFill>
                  <a:schemeClr val="bg2">
                    <a:lumMod val="25000"/>
                  </a:schemeClr>
                </a:solidFill>
              </a:rPr>
              <a:t>Tako NE ODPIRAMO novih degradiranih območij, temveč izkoristimo že obstoječe koridorje tako ob avtocesti, kot ob obstoječi železnici. </a:t>
            </a:r>
            <a:endParaRPr lang="sl-SI" sz="1800" noProof="0" dirty="0"/>
          </a:p>
          <a:p>
            <a:pPr algn="just"/>
            <a:r>
              <a:rPr lang="sl-SI" sz="1800" noProof="0" dirty="0">
                <a:solidFill>
                  <a:schemeClr val="bg2">
                    <a:lumMod val="25000"/>
                  </a:schemeClr>
                </a:solidFill>
              </a:rPr>
              <a:t>Trasa ob AC se kategorizira po TSI v prometno kodo P4 za potniški promet in da zanesljivo zagotavlja varnost pri tovornem prometu po F2 prometni kodi s profilom GB, ki ga lahko brez težav zagotovimo</a:t>
            </a:r>
          </a:p>
          <a:p>
            <a:r>
              <a:rPr lang="sl-SI" sz="1800" noProof="0" dirty="0"/>
              <a:t>Na trasi ob AC se zagotovi </a:t>
            </a:r>
            <a:r>
              <a:rPr lang="sl-SI" sz="1800" noProof="0" dirty="0" err="1"/>
              <a:t>multimodalnost</a:t>
            </a:r>
            <a:r>
              <a:rPr lang="sl-SI" sz="1800" noProof="0" dirty="0"/>
              <a:t> prometnih točk, skupaj s strateškimi vozlišči – tako za mednarodni potniški, kot transportni – tovorni promet (letališče)</a:t>
            </a:r>
          </a:p>
          <a:p>
            <a:r>
              <a:rPr lang="sl-SI" sz="1800" b="0" i="0" noProof="0" dirty="0">
                <a:effectLst/>
              </a:rPr>
              <a:t>Gradnja ob AC pomeni novo</a:t>
            </a:r>
            <a:r>
              <a:rPr lang="sl-SI" sz="1800" noProof="0" dirty="0"/>
              <a:t> </a:t>
            </a:r>
            <a:r>
              <a:rPr lang="sl-SI" sz="1800" b="0" i="0" noProof="0" dirty="0">
                <a:effectLst/>
              </a:rPr>
              <a:t>gradnjo (izven prometa), kar finančno optimizira investicijo, hkrati pa v času gradnje zagotavlja nemoten potniški promet po obstoječem tiru. </a:t>
            </a:r>
            <a:r>
              <a:rPr lang="sl-SI" sz="1800" noProof="0" dirty="0">
                <a:solidFill>
                  <a:srgbClr val="080809"/>
                </a:solidFill>
              </a:rPr>
              <a:t>Dnevnim migrantom (okoli 23.000 oseb) zmanjšamo zamude za okoli 45 minut, v obdobju najmanj pet let za čas gradnje.</a:t>
            </a:r>
            <a:endParaRPr lang="sl-SI" sz="1800" b="0" i="0" noProof="0" dirty="0">
              <a:effectLst/>
            </a:endParaRPr>
          </a:p>
          <a:p>
            <a:r>
              <a:rPr lang="sl-SI" sz="1800" b="0" i="0" noProof="0" dirty="0">
                <a:effectLst/>
              </a:rPr>
              <a:t>Pobude CI OPŽ v sodelovanju z</a:t>
            </a:r>
            <a:r>
              <a:rPr lang="sl-SI" sz="1800" noProof="0" dirty="0"/>
              <a:t> AAG </a:t>
            </a:r>
            <a:r>
              <a:rPr lang="sl-SI" sz="1800" b="0" i="0" noProof="0" dirty="0">
                <a:effectLst/>
              </a:rPr>
              <a:t>zagotavljajo ohranitev in zaščito vseh vodnih virov, kmetijskih površin, kulturne in arheološke dediščine ter zdravja ljudi. </a:t>
            </a:r>
          </a:p>
        </p:txBody>
      </p:sp>
      <p:pic>
        <p:nvPicPr>
          <p:cNvPr id="2" name="Slika 1">
            <a:extLst>
              <a:ext uri="{FF2B5EF4-FFF2-40B4-BE49-F238E27FC236}">
                <a16:creationId xmlns:a16="http://schemas.microsoft.com/office/drawing/2014/main" id="{A34B674A-CD8B-24E1-CA08-F5E0630958B0}"/>
              </a:ext>
            </a:extLst>
          </p:cNvPr>
          <p:cNvPicPr>
            <a:picLocks noChangeAspect="1"/>
          </p:cNvPicPr>
          <p:nvPr/>
        </p:nvPicPr>
        <p:blipFill>
          <a:blip r:embed="rId2"/>
          <a:stretch>
            <a:fillRect/>
          </a:stretch>
        </p:blipFill>
        <p:spPr>
          <a:xfrm>
            <a:off x="11029239" y="0"/>
            <a:ext cx="1160469" cy="1160469"/>
          </a:xfrm>
          <a:prstGeom prst="rect">
            <a:avLst/>
          </a:prstGeom>
        </p:spPr>
      </p:pic>
    </p:spTree>
    <p:extLst>
      <p:ext uri="{BB962C8B-B14F-4D97-AF65-F5344CB8AC3E}">
        <p14:creationId xmlns:p14="http://schemas.microsoft.com/office/powerpoint/2010/main" val="947768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6060E-C2A1-37B5-5B4D-10E4843EDFCE}"/>
            </a:ext>
          </a:extLst>
        </p:cNvPr>
        <p:cNvGrpSpPr/>
        <p:nvPr/>
      </p:nvGrpSpPr>
      <p:grpSpPr>
        <a:xfrm>
          <a:off x="0" y="0"/>
          <a:ext cx="0" cy="0"/>
          <a:chOff x="0" y="0"/>
          <a:chExt cx="0" cy="0"/>
        </a:xfrm>
      </p:grpSpPr>
      <p:sp>
        <p:nvSpPr>
          <p:cNvPr id="3" name="PoljeZBesedilom 2">
            <a:extLst>
              <a:ext uri="{FF2B5EF4-FFF2-40B4-BE49-F238E27FC236}">
                <a16:creationId xmlns:a16="http://schemas.microsoft.com/office/drawing/2014/main" id="{765D1B4E-807F-0E8F-471E-762D2DBFADEF}"/>
              </a:ext>
            </a:extLst>
          </p:cNvPr>
          <p:cNvSpPr txBox="1"/>
          <p:nvPr/>
        </p:nvSpPr>
        <p:spPr>
          <a:xfrm>
            <a:off x="685800" y="2591191"/>
            <a:ext cx="10668000" cy="1077218"/>
          </a:xfrm>
          <a:prstGeom prst="rect">
            <a:avLst/>
          </a:prstGeom>
          <a:noFill/>
        </p:spPr>
        <p:txBody>
          <a:bodyPr wrap="square">
            <a:spAutoFit/>
          </a:bodyPr>
          <a:lstStyle/>
          <a:p>
            <a:pPr algn="ctr"/>
            <a:r>
              <a:rPr lang="sl-SI" sz="3200" b="1" noProof="0" dirty="0">
                <a:solidFill>
                  <a:schemeClr val="accent2"/>
                </a:solidFill>
              </a:rPr>
              <a:t>Predlog, ki ga vzporedno razvija </a:t>
            </a:r>
          </a:p>
          <a:p>
            <a:pPr algn="ctr"/>
            <a:r>
              <a:rPr lang="sl-SI" sz="3200" b="1" noProof="0" dirty="0">
                <a:solidFill>
                  <a:schemeClr val="accent2"/>
                </a:solidFill>
              </a:rPr>
              <a:t>Ministrstvo za infrastrukturo</a:t>
            </a:r>
            <a:endParaRPr lang="sl-SI" sz="3200" noProof="0" dirty="0"/>
          </a:p>
        </p:txBody>
      </p:sp>
    </p:spTree>
    <p:extLst>
      <p:ext uri="{BB962C8B-B14F-4D97-AF65-F5344CB8AC3E}">
        <p14:creationId xmlns:p14="http://schemas.microsoft.com/office/powerpoint/2010/main" val="208830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5" name="Naslov 4">
            <a:extLst>
              <a:ext uri="{FF2B5EF4-FFF2-40B4-BE49-F238E27FC236}">
                <a16:creationId xmlns:a16="http://schemas.microsoft.com/office/drawing/2014/main" id="{FF60DAEB-D452-780A-56E1-928A5A85CBE0}"/>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sl-SI" sz="3500" b="1" kern="1200" noProof="0" dirty="0">
                <a:solidFill>
                  <a:schemeClr val="tx1"/>
                </a:solidFill>
                <a:latin typeface="+mj-lt"/>
                <a:ea typeface="+mj-ea"/>
                <a:cs typeface="+mj-cs"/>
              </a:rPr>
              <a:t>Odziv civilne družbe na predlog DPN</a:t>
            </a:r>
            <a:endParaRPr lang="sl-SI" sz="3500" kern="1200" noProof="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Označba mesta vsebine 1">
            <a:extLst>
              <a:ext uri="{FF2B5EF4-FFF2-40B4-BE49-F238E27FC236}">
                <a16:creationId xmlns:a16="http://schemas.microsoft.com/office/drawing/2014/main" id="{652416C5-9E93-155E-2115-8B4C9FF9BDDF}"/>
              </a:ext>
            </a:extLst>
          </p:cNvPr>
          <p:cNvSpPr txBox="1">
            <a:spLocks/>
          </p:cNvSpPr>
          <p:nvPr/>
        </p:nvSpPr>
        <p:spPr>
          <a:xfrm>
            <a:off x="838200" y="1966706"/>
            <a:ext cx="10515600" cy="4251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1800" noProof="0" dirty="0"/>
              <a:t>CI OPŽ je bila organizirana spontano, kot odziv državljanov na „predlog DPN za nadgradnjo železniške proge Ljubljana – Kranj/Naklo z </a:t>
            </a:r>
            <a:r>
              <a:rPr lang="sl-SI" sz="1800" noProof="0" dirty="0" err="1"/>
              <a:t>okoljskim</a:t>
            </a:r>
            <a:r>
              <a:rPr lang="sl-SI" sz="1800" noProof="0" dirty="0"/>
              <a:t> poročilom“</a:t>
            </a:r>
          </a:p>
          <a:p>
            <a:r>
              <a:rPr lang="sl-SI" sz="1800" noProof="0" dirty="0"/>
              <a:t>Predlogu DPN nasprotuje </a:t>
            </a:r>
            <a:r>
              <a:rPr lang="sl-SI" sz="1800" b="1" noProof="0" dirty="0">
                <a:solidFill>
                  <a:schemeClr val="accent2"/>
                </a:solidFill>
              </a:rPr>
              <a:t>vsaj 2.060 državljanov iz lokalnih naselij </a:t>
            </a:r>
            <a:r>
              <a:rPr lang="sl-SI" sz="1800" noProof="0" dirty="0"/>
              <a:t>ob obstoječi železnici na odseku med Stanežičami in </a:t>
            </a:r>
            <a:r>
              <a:rPr lang="sl-SI" sz="1800" noProof="0" dirty="0" err="1"/>
              <a:t>Struževim</a:t>
            </a:r>
            <a:r>
              <a:rPr lang="sl-SI" sz="1800" noProof="0" dirty="0"/>
              <a:t>. Ljudje se </a:t>
            </a:r>
            <a:r>
              <a:rPr lang="sl-SI" sz="1800" b="1" noProof="0" dirty="0"/>
              <a:t>ne</a:t>
            </a:r>
            <a:r>
              <a:rPr lang="sl-SI" sz="1800" noProof="0" dirty="0"/>
              <a:t> strinjajo z obsežnimi infrastrukturnimi posegi v lokalno območje, saj bodo ti prinesli le trajne (nepovratne) negativne vplive</a:t>
            </a:r>
          </a:p>
          <a:p>
            <a:r>
              <a:rPr lang="sl-SI" sz="1800" noProof="0" dirty="0"/>
              <a:t>CI OPŽ se zavzema, da obstoječi tir železniške proge št.20, med Ljubljano in Kranjem/Naklim  postane primestna železnica</a:t>
            </a:r>
          </a:p>
          <a:p>
            <a:r>
              <a:rPr lang="sl-SI" sz="1800" noProof="0" dirty="0"/>
              <a:t>CI OPŽ podaja pobudo, da se za nadgradnjo železniške infrastrukture ponovno preučijo in preverijo možnosti ter predlogi variant za umestitev proge za mednarodni potniški promet za hitrosti do 200 km/h in transportni – tovorni železniški promet do 120 km/h, v koridorju ob AC Ljubljana – Jesenice – </a:t>
            </a:r>
            <a:r>
              <a:rPr lang="sl-SI" sz="1800" noProof="0" dirty="0" err="1"/>
              <a:t>d.m</a:t>
            </a:r>
            <a:r>
              <a:rPr lang="sl-SI" sz="1800" noProof="0" dirty="0"/>
              <a:t>. </a:t>
            </a:r>
          </a:p>
          <a:p>
            <a:r>
              <a:rPr lang="sl-SI" sz="1800" noProof="0" dirty="0"/>
              <a:t>Predlagane rešitve v DPN bodo </a:t>
            </a:r>
            <a:r>
              <a:rPr lang="sl-SI" sz="1800" b="1" noProof="0" dirty="0">
                <a:solidFill>
                  <a:schemeClr val="accent2"/>
                </a:solidFill>
              </a:rPr>
              <a:t>bistveno</a:t>
            </a:r>
            <a:r>
              <a:rPr lang="sl-SI" sz="1800" noProof="0" dirty="0"/>
              <a:t> poslabšale življenjske pogoje na celotnem obravnavanem območju - </a:t>
            </a:r>
            <a:r>
              <a:rPr lang="sl-SI" sz="1800" b="1" noProof="0" dirty="0"/>
              <a:t>povečan tranzit tovornih vlakov </a:t>
            </a:r>
            <a:r>
              <a:rPr lang="sl-SI" sz="1800" noProof="0" dirty="0"/>
              <a:t>– </a:t>
            </a:r>
            <a:r>
              <a:rPr lang="sl-SI" sz="1800" b="1" noProof="0" dirty="0"/>
              <a:t>do</a:t>
            </a:r>
            <a:r>
              <a:rPr lang="sl-SI" sz="1800" noProof="0" dirty="0"/>
              <a:t> </a:t>
            </a:r>
            <a:r>
              <a:rPr lang="sl-SI" sz="1800" b="1" noProof="0" dirty="0"/>
              <a:t>180 tovornih vlakov / dan!!! (skozi ali v bližini gosto poseljenih območij)</a:t>
            </a:r>
          </a:p>
          <a:p>
            <a:r>
              <a:rPr lang="sl-SI" sz="1800" noProof="0" dirty="0"/>
              <a:t>DPN predvideva samo en tir med Kranjem in Naklim – zakaj potem dvotirnost?</a:t>
            </a:r>
          </a:p>
        </p:txBody>
      </p:sp>
      <p:pic>
        <p:nvPicPr>
          <p:cNvPr id="2" name="Slika 1">
            <a:extLst>
              <a:ext uri="{FF2B5EF4-FFF2-40B4-BE49-F238E27FC236}">
                <a16:creationId xmlns:a16="http://schemas.microsoft.com/office/drawing/2014/main" id="{747CE6AC-6C09-7249-ADC2-29D6CDFEB54A}"/>
              </a:ext>
            </a:extLst>
          </p:cNvPr>
          <p:cNvPicPr>
            <a:picLocks noChangeAspect="1"/>
          </p:cNvPicPr>
          <p:nvPr/>
        </p:nvPicPr>
        <p:blipFill>
          <a:blip r:embed="rId2"/>
          <a:stretch>
            <a:fillRect/>
          </a:stretch>
        </p:blipFill>
        <p:spPr>
          <a:xfrm>
            <a:off x="11023446" y="7882"/>
            <a:ext cx="1160469" cy="1160469"/>
          </a:xfrm>
          <a:prstGeom prst="rect">
            <a:avLst/>
          </a:prstGeom>
        </p:spPr>
      </p:pic>
    </p:spTree>
    <p:extLst>
      <p:ext uri="{BB962C8B-B14F-4D97-AF65-F5344CB8AC3E}">
        <p14:creationId xmlns:p14="http://schemas.microsoft.com/office/powerpoint/2010/main" val="1387774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F78A-4B82-332E-3B65-DA4DF9F4CAAC}"/>
            </a:ext>
          </a:extLst>
        </p:cNvPr>
        <p:cNvGrpSpPr/>
        <p:nvPr/>
      </p:nvGrpSpPr>
      <p:grpSpPr>
        <a:xfrm>
          <a:off x="0" y="0"/>
          <a:ext cx="0" cy="0"/>
          <a:chOff x="0" y="0"/>
          <a:chExt cx="0" cy="0"/>
        </a:xfrm>
      </p:grpSpPr>
      <p:sp>
        <p:nvSpPr>
          <p:cNvPr id="3" name="PoljeZBesedilom 2">
            <a:extLst>
              <a:ext uri="{FF2B5EF4-FFF2-40B4-BE49-F238E27FC236}">
                <a16:creationId xmlns:a16="http://schemas.microsoft.com/office/drawing/2014/main" id="{9C8FC118-28EB-2D1E-C6CA-FACE87944A83}"/>
              </a:ext>
            </a:extLst>
          </p:cNvPr>
          <p:cNvSpPr txBox="1"/>
          <p:nvPr/>
        </p:nvSpPr>
        <p:spPr>
          <a:xfrm>
            <a:off x="81280" y="267938"/>
            <a:ext cx="12009120" cy="1169551"/>
          </a:xfrm>
          <a:prstGeom prst="rect">
            <a:avLst/>
          </a:prstGeom>
          <a:noFill/>
        </p:spPr>
        <p:txBody>
          <a:bodyPr wrap="square">
            <a:spAutoFit/>
          </a:bodyPr>
          <a:lstStyle/>
          <a:p>
            <a:pPr algn="ctr"/>
            <a:r>
              <a:rPr lang="sl-SI" sz="3200" dirty="0">
                <a:latin typeface="Arial" panose="020B0604020202020204" pitchFamily="34" charset="0"/>
                <a:cs typeface="Arial" panose="020B0604020202020204" pitchFamily="34" charset="0"/>
              </a:rPr>
              <a:t>Predlog, ki ga vzporedno razvija Ministrstvo za infrastrukturo</a:t>
            </a:r>
          </a:p>
          <a:p>
            <a:pPr algn="ctr"/>
            <a:r>
              <a:rPr lang="sl-SI" dirty="0">
                <a:latin typeface="Arial" panose="020B0604020202020204" pitchFamily="34" charset="0"/>
                <a:cs typeface="Arial" panose="020B0604020202020204" pitchFamily="34" charset="0"/>
              </a:rPr>
              <a:t>Dve povezavi preko Gorenjske:  (1) Stara proga hitrost </a:t>
            </a:r>
            <a:r>
              <a:rPr lang="sl-SI" dirty="0">
                <a:solidFill>
                  <a:srgbClr val="FF0000"/>
                </a:solidFill>
                <a:latin typeface="Arial" panose="020B0604020202020204" pitchFamily="34" charset="0"/>
                <a:cs typeface="Arial" panose="020B0604020202020204" pitchFamily="34" charset="0"/>
              </a:rPr>
              <a:t>do 160 km/h </a:t>
            </a:r>
            <a:r>
              <a:rPr lang="sl-SI" dirty="0">
                <a:latin typeface="Arial" panose="020B0604020202020204" pitchFamily="34" charset="0"/>
                <a:cs typeface="Arial" panose="020B0604020202020204" pitchFamily="34" charset="0"/>
              </a:rPr>
              <a:t>in (2) nova ob avtocesti hitrost </a:t>
            </a:r>
            <a:r>
              <a:rPr lang="sl-SI" dirty="0">
                <a:solidFill>
                  <a:srgbClr val="FF0000"/>
                </a:solidFill>
                <a:latin typeface="Arial" panose="020B0604020202020204" pitchFamily="34" charset="0"/>
                <a:cs typeface="Arial" panose="020B0604020202020204" pitchFamily="34" charset="0"/>
              </a:rPr>
              <a:t>do 200 km/h</a:t>
            </a:r>
            <a:r>
              <a:rPr lang="sl-SI" dirty="0">
                <a:latin typeface="Arial" panose="020B0604020202020204" pitchFamily="34" charset="0"/>
                <a:cs typeface="Arial" panose="020B0604020202020204" pitchFamily="34" charset="0"/>
              </a:rPr>
              <a:t>.</a:t>
            </a:r>
          </a:p>
          <a:p>
            <a:pPr algn="ctr"/>
            <a:r>
              <a:rPr lang="sl-SI" sz="2000" b="1" dirty="0">
                <a:latin typeface="Arial" panose="020B0604020202020204" pitchFamily="34" charset="0"/>
                <a:cs typeface="Arial" panose="020B0604020202020204" pitchFamily="34" charset="0"/>
              </a:rPr>
              <a:t>Avtorji </a:t>
            </a:r>
            <a:r>
              <a:rPr lang="sl-SI" sz="2000" b="1" dirty="0" err="1">
                <a:latin typeface="Arial" panose="020B0604020202020204" pitchFamily="34" charset="0"/>
                <a:cs typeface="Arial" panose="020B0604020202020204" pitchFamily="34" charset="0"/>
              </a:rPr>
              <a:t>avtorji</a:t>
            </a:r>
            <a:r>
              <a:rPr lang="sl-SI" sz="2000" b="1" dirty="0">
                <a:latin typeface="Arial" panose="020B0604020202020204" pitchFamily="34" charset="0"/>
                <a:cs typeface="Arial" panose="020B0604020202020204" pitchFamily="34" charset="0"/>
              </a:rPr>
              <a:t>: Dejan Jurkovič, Darko Megla  (MI)        </a:t>
            </a:r>
            <a:r>
              <a:rPr lang="sl-SI" sz="2000" b="1" dirty="0">
                <a:solidFill>
                  <a:srgbClr val="FF0000"/>
                </a:solidFill>
                <a:latin typeface="Arial" panose="020B0604020202020204" pitchFamily="34" charset="0"/>
                <a:cs typeface="Arial" panose="020B0604020202020204" pitchFamily="34" charset="0"/>
              </a:rPr>
              <a:t>POMEMBEN JE  datum maj 2023 in junij 2024</a:t>
            </a:r>
          </a:p>
        </p:txBody>
      </p:sp>
      <p:pic>
        <p:nvPicPr>
          <p:cNvPr id="4" name="Slika 3">
            <a:extLst>
              <a:ext uri="{FF2B5EF4-FFF2-40B4-BE49-F238E27FC236}">
                <a16:creationId xmlns:a16="http://schemas.microsoft.com/office/drawing/2014/main" id="{F51CEA2C-87ED-0CFB-48F9-A1E74F4A00D2}"/>
              </a:ext>
            </a:extLst>
          </p:cNvPr>
          <p:cNvPicPr>
            <a:picLocks noChangeAspect="1"/>
          </p:cNvPicPr>
          <p:nvPr/>
        </p:nvPicPr>
        <p:blipFill>
          <a:blip r:embed="rId2"/>
          <a:srcRect l="22500" t="50450" r="47410" b="15458"/>
          <a:stretch/>
        </p:blipFill>
        <p:spPr>
          <a:xfrm>
            <a:off x="221445" y="1935930"/>
            <a:ext cx="7302733" cy="4654132"/>
          </a:xfrm>
          <a:prstGeom prst="rect">
            <a:avLst/>
          </a:prstGeom>
        </p:spPr>
      </p:pic>
      <p:sp>
        <p:nvSpPr>
          <p:cNvPr id="5" name="PoljeZBesedilom 4">
            <a:extLst>
              <a:ext uri="{FF2B5EF4-FFF2-40B4-BE49-F238E27FC236}">
                <a16:creationId xmlns:a16="http://schemas.microsoft.com/office/drawing/2014/main" id="{656E80C9-7B0F-6C41-1EDC-EA47F446E396}"/>
              </a:ext>
            </a:extLst>
          </p:cNvPr>
          <p:cNvSpPr txBox="1"/>
          <p:nvPr/>
        </p:nvSpPr>
        <p:spPr>
          <a:xfrm>
            <a:off x="6811459" y="1534514"/>
            <a:ext cx="5328222" cy="5216813"/>
          </a:xfrm>
          <a:prstGeom prst="rect">
            <a:avLst/>
          </a:prstGeom>
          <a:noFill/>
        </p:spPr>
        <p:txBody>
          <a:bodyPr wrap="square">
            <a:spAutoFit/>
          </a:bodyPr>
          <a:lstStyle/>
          <a:p>
            <a:pPr algn="ctr"/>
            <a:r>
              <a:rPr lang="sl-SI" b="1" dirty="0">
                <a:latin typeface="Arial" panose="020B0604020202020204" pitchFamily="34" charset="0"/>
                <a:cs typeface="Arial" panose="020B0604020202020204" pitchFamily="34" charset="0"/>
              </a:rPr>
              <a:t>Vsi projekti so zasnovani na temelju betonske logike, čim več betona, tem bolj za nas.</a:t>
            </a:r>
          </a:p>
          <a:p>
            <a:pPr algn="ctr"/>
            <a:r>
              <a:rPr lang="sl-SI" sz="1700" b="1" dirty="0">
                <a:solidFill>
                  <a:srgbClr val="FF0000"/>
                </a:solidFill>
                <a:latin typeface="Arial" panose="020B0604020202020204" pitchFamily="34" charset="0"/>
                <a:cs typeface="Arial" panose="020B0604020202020204" pitchFamily="34" charset="0"/>
              </a:rPr>
              <a:t>Niso predstavljeni problemi nivojskih prehodov </a:t>
            </a:r>
            <a:r>
              <a:rPr lang="sl-SI" sz="1700" b="1" dirty="0">
                <a:latin typeface="Arial" panose="020B0604020202020204" pitchFamily="34" charset="0"/>
                <a:cs typeface="Arial" panose="020B0604020202020204" pitchFamily="34" charset="0"/>
              </a:rPr>
              <a:t>(pravilnik iz leta 2022 ima prehode na 2km ne glede na Vas ali mesto!), </a:t>
            </a:r>
          </a:p>
          <a:p>
            <a:pPr algn="ctr"/>
            <a:r>
              <a:rPr lang="sl-SI" sz="1700" b="1" dirty="0">
                <a:solidFill>
                  <a:srgbClr val="FF0000"/>
                </a:solidFill>
                <a:latin typeface="Arial" panose="020B0604020202020204" pitchFamily="34" charset="0"/>
                <a:cs typeface="Arial" panose="020B0604020202020204" pitchFamily="34" charset="0"/>
              </a:rPr>
              <a:t>ni vključena moderna tehnologija vodenja </a:t>
            </a:r>
          </a:p>
          <a:p>
            <a:pPr algn="ctr"/>
            <a:r>
              <a:rPr lang="sl-SI" sz="1700" b="1" dirty="0">
                <a:latin typeface="Arial" panose="020B0604020202020204" pitchFamily="34" charset="0"/>
                <a:cs typeface="Arial" panose="020B0604020202020204" pitchFamily="34" charset="0"/>
              </a:rPr>
              <a:t>vlakov, ni projektirana transportna </a:t>
            </a:r>
          </a:p>
          <a:p>
            <a:pPr algn="ctr"/>
            <a:r>
              <a:rPr lang="sl-SI" sz="1700" b="1" dirty="0">
                <a:latin typeface="Arial" panose="020B0604020202020204" pitchFamily="34" charset="0"/>
                <a:cs typeface="Arial" panose="020B0604020202020204" pitchFamily="34" charset="0"/>
              </a:rPr>
              <a:t>zmogljivost  proge na osnovi voznih redov. </a:t>
            </a:r>
          </a:p>
          <a:p>
            <a:pPr algn="ctr"/>
            <a:endParaRPr lang="sl-SI" sz="1500" b="1" dirty="0">
              <a:solidFill>
                <a:srgbClr val="FF0000"/>
              </a:solidFill>
              <a:latin typeface="Arial" panose="020B0604020202020204" pitchFamily="34" charset="0"/>
              <a:cs typeface="Arial" panose="020B0604020202020204" pitchFamily="34" charset="0"/>
            </a:endParaRPr>
          </a:p>
          <a:p>
            <a:pPr algn="ctr"/>
            <a:r>
              <a:rPr lang="sl-SI" sz="1500" b="1" dirty="0">
                <a:solidFill>
                  <a:srgbClr val="FF0000"/>
                </a:solidFill>
                <a:latin typeface="Arial" panose="020B0604020202020204" pitchFamily="34" charset="0"/>
                <a:cs typeface="Arial" panose="020B0604020202020204" pitchFamily="34" charset="0"/>
              </a:rPr>
              <a:t>Nikjer ni logike </a:t>
            </a:r>
            <a:r>
              <a:rPr lang="sl-SI" sz="1500" b="1" dirty="0" err="1">
                <a:solidFill>
                  <a:srgbClr val="FF0000"/>
                </a:solidFill>
                <a:latin typeface="Arial" panose="020B0604020202020204" pitchFamily="34" charset="0"/>
                <a:cs typeface="Arial" panose="020B0604020202020204" pitchFamily="34" charset="0"/>
              </a:rPr>
              <a:t>multimodalnosti</a:t>
            </a:r>
            <a:r>
              <a:rPr lang="sl-SI" sz="1500" dirty="0">
                <a:latin typeface="Arial" panose="020B0604020202020204" pitchFamily="34" charset="0"/>
                <a:cs typeface="Arial" panose="020B0604020202020204" pitchFamily="34" charset="0"/>
              </a:rPr>
              <a:t>, če pa je že kje poimenovana,  je predstavljena v popačeni obliki, </a:t>
            </a:r>
          </a:p>
          <a:p>
            <a:pPr algn="ctr"/>
            <a:r>
              <a:rPr lang="sl-SI" sz="1500" b="1" dirty="0">
                <a:solidFill>
                  <a:srgbClr val="FF0000"/>
                </a:solidFill>
                <a:latin typeface="Arial" panose="020B0604020202020204" pitchFamily="34" charset="0"/>
                <a:cs typeface="Arial" panose="020B0604020202020204" pitchFamily="34" charset="0"/>
              </a:rPr>
              <a:t>niso izvedeni modeli transportne logistike </a:t>
            </a:r>
            <a:r>
              <a:rPr lang="sl-SI" sz="1500" dirty="0">
                <a:latin typeface="Arial" panose="020B0604020202020204" pitchFamily="34" charset="0"/>
                <a:cs typeface="Arial" panose="020B0604020202020204" pitchFamily="34" charset="0"/>
              </a:rPr>
              <a:t>(npr. postaja v Škofji loki letno 1 mio potnikov- le kje jih bodo dobili???), </a:t>
            </a:r>
          </a:p>
          <a:p>
            <a:pPr algn="ctr"/>
            <a:r>
              <a:rPr lang="sl-SI" sz="1500" dirty="0">
                <a:latin typeface="Arial" panose="020B0604020202020204" pitchFamily="34" charset="0"/>
                <a:cs typeface="Arial" panose="020B0604020202020204" pitchFamily="34" charset="0"/>
              </a:rPr>
              <a:t> </a:t>
            </a:r>
            <a:r>
              <a:rPr lang="sl-SI" sz="1500" b="1" dirty="0">
                <a:solidFill>
                  <a:srgbClr val="FF0000"/>
                </a:solidFill>
                <a:latin typeface="Arial" panose="020B0604020202020204" pitchFamily="34" charset="0"/>
                <a:cs typeface="Arial" panose="020B0604020202020204" pitchFamily="34" charset="0"/>
              </a:rPr>
              <a:t>vsiljujejo  se nedomišljene železniške povezave</a:t>
            </a:r>
            <a:r>
              <a:rPr lang="sl-SI" sz="1500" b="1" dirty="0">
                <a:latin typeface="Arial" panose="020B0604020202020204" pitchFamily="34" charset="0"/>
                <a:cs typeface="Arial" panose="020B0604020202020204" pitchFamily="34" charset="0"/>
              </a:rPr>
              <a:t>,</a:t>
            </a:r>
            <a:r>
              <a:rPr lang="sl-SI" sz="1500" dirty="0">
                <a:latin typeface="Arial" panose="020B0604020202020204" pitchFamily="34" charset="0"/>
                <a:cs typeface="Arial" panose="020B0604020202020204" pitchFamily="34" charset="0"/>
              </a:rPr>
              <a:t> ki nimajo osnove ne s številom prebivalstvom, ne z mednarodnim potniškim ali tovornim prometom. </a:t>
            </a:r>
          </a:p>
          <a:p>
            <a:pPr algn="ctr"/>
            <a:r>
              <a:rPr lang="sl-SI" sz="1500" b="1" dirty="0">
                <a:solidFill>
                  <a:srgbClr val="FF0000"/>
                </a:solidFill>
                <a:latin typeface="Arial" panose="020B0604020202020204" pitchFamily="34" charset="0"/>
                <a:cs typeface="Arial" panose="020B0604020202020204" pitchFamily="34" charset="0"/>
              </a:rPr>
              <a:t>Projektanti </a:t>
            </a:r>
            <a:r>
              <a:rPr lang="sl-SI" sz="1500" b="1" dirty="0" err="1">
                <a:solidFill>
                  <a:srgbClr val="FF0000"/>
                </a:solidFill>
                <a:latin typeface="Arial" panose="020B0604020202020204" pitchFamily="34" charset="0"/>
                <a:cs typeface="Arial" panose="020B0604020202020204" pitchFamily="34" charset="0"/>
              </a:rPr>
              <a:t>nerazvojno</a:t>
            </a:r>
            <a:r>
              <a:rPr lang="sl-SI" sz="1500" b="1" dirty="0">
                <a:solidFill>
                  <a:srgbClr val="FF0000"/>
                </a:solidFill>
                <a:latin typeface="Arial" panose="020B0604020202020204" pitchFamily="34" charset="0"/>
                <a:cs typeface="Arial" panose="020B0604020202020204" pitchFamily="34" charset="0"/>
              </a:rPr>
              <a:t> in namerno </a:t>
            </a:r>
            <a:r>
              <a:rPr lang="sl-SI" sz="1500" dirty="0">
                <a:latin typeface="Arial" panose="020B0604020202020204" pitchFamily="34" charset="0"/>
                <a:cs typeface="Arial" panose="020B0604020202020204" pitchFamily="34" charset="0"/>
              </a:rPr>
              <a:t>uveljavljajo Slovenijo  kot osamljen otok v tehnološkem razvoju Evrope, ki ima napajalni sistem z enosmernim tokom (Edison), </a:t>
            </a:r>
          </a:p>
          <a:p>
            <a:pPr algn="ctr"/>
            <a:r>
              <a:rPr lang="sl-SI" sz="1500" dirty="0">
                <a:latin typeface="Arial" panose="020B0604020202020204" pitchFamily="34" charset="0"/>
                <a:cs typeface="Arial" panose="020B0604020202020204" pitchFamily="34" charset="0"/>
              </a:rPr>
              <a:t>izgleda, da projektanti ne vedo,</a:t>
            </a:r>
          </a:p>
          <a:p>
            <a:pPr algn="ctr"/>
            <a:r>
              <a:rPr lang="sl-SI" sz="1500" dirty="0">
                <a:latin typeface="Arial" panose="020B0604020202020204" pitchFamily="34" charset="0"/>
                <a:cs typeface="Arial" panose="020B0604020202020204" pitchFamily="34" charset="0"/>
              </a:rPr>
              <a:t> da obstoja celo izmenični tok.  </a:t>
            </a:r>
          </a:p>
        </p:txBody>
      </p:sp>
    </p:spTree>
    <p:extLst>
      <p:ext uri="{BB962C8B-B14F-4D97-AF65-F5344CB8AC3E}">
        <p14:creationId xmlns:p14="http://schemas.microsoft.com/office/powerpoint/2010/main" val="1304260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7ECCD-8EAF-F614-C8D9-B89ED14FFEEC}"/>
            </a:ext>
          </a:extLst>
        </p:cNvPr>
        <p:cNvGrpSpPr/>
        <p:nvPr/>
      </p:nvGrpSpPr>
      <p:grpSpPr>
        <a:xfrm>
          <a:off x="0" y="0"/>
          <a:ext cx="0" cy="0"/>
          <a:chOff x="0" y="0"/>
          <a:chExt cx="0" cy="0"/>
        </a:xfrm>
      </p:grpSpPr>
      <p:sp>
        <p:nvSpPr>
          <p:cNvPr id="3" name="PoljeZBesedilom 2">
            <a:extLst>
              <a:ext uri="{FF2B5EF4-FFF2-40B4-BE49-F238E27FC236}">
                <a16:creationId xmlns:a16="http://schemas.microsoft.com/office/drawing/2014/main" id="{34CCC731-4BBB-4551-6B6A-79EA51E49B7C}"/>
              </a:ext>
            </a:extLst>
          </p:cNvPr>
          <p:cNvSpPr txBox="1"/>
          <p:nvPr/>
        </p:nvSpPr>
        <p:spPr>
          <a:xfrm>
            <a:off x="685800" y="2591191"/>
            <a:ext cx="10668000" cy="584775"/>
          </a:xfrm>
          <a:prstGeom prst="rect">
            <a:avLst/>
          </a:prstGeom>
          <a:noFill/>
        </p:spPr>
        <p:txBody>
          <a:bodyPr wrap="square">
            <a:spAutoFit/>
          </a:bodyPr>
          <a:lstStyle/>
          <a:p>
            <a:pPr algn="ctr"/>
            <a:r>
              <a:rPr lang="sl-SI" sz="3200" b="1" dirty="0">
                <a:solidFill>
                  <a:schemeClr val="accent2"/>
                </a:solidFill>
              </a:rPr>
              <a:t>Predlogi rešitev CI OPŽ</a:t>
            </a:r>
            <a:endParaRPr lang="sl-SI" sz="3200" dirty="0"/>
          </a:p>
        </p:txBody>
      </p:sp>
      <p:pic>
        <p:nvPicPr>
          <p:cNvPr id="4" name="Slika 3">
            <a:extLst>
              <a:ext uri="{FF2B5EF4-FFF2-40B4-BE49-F238E27FC236}">
                <a16:creationId xmlns:a16="http://schemas.microsoft.com/office/drawing/2014/main" id="{FC211919-BC99-B02C-1D25-ABBA5B36CE64}"/>
              </a:ext>
            </a:extLst>
          </p:cNvPr>
          <p:cNvPicPr>
            <a:picLocks noChangeAspect="1"/>
          </p:cNvPicPr>
          <p:nvPr/>
        </p:nvPicPr>
        <p:blipFill>
          <a:blip r:embed="rId2"/>
          <a:srcRect l="23039" t="21159" r="6003" b="12095"/>
          <a:stretch/>
        </p:blipFill>
        <p:spPr>
          <a:xfrm>
            <a:off x="81280" y="2215326"/>
            <a:ext cx="8651211" cy="4577475"/>
          </a:xfrm>
          <a:prstGeom prst="rect">
            <a:avLst/>
          </a:prstGeom>
        </p:spPr>
      </p:pic>
      <p:sp>
        <p:nvSpPr>
          <p:cNvPr id="5" name="PoljeZBesedilom 4">
            <a:extLst>
              <a:ext uri="{FF2B5EF4-FFF2-40B4-BE49-F238E27FC236}">
                <a16:creationId xmlns:a16="http://schemas.microsoft.com/office/drawing/2014/main" id="{17013B45-FA08-DE19-B6FF-3FE514A36E5E}"/>
              </a:ext>
            </a:extLst>
          </p:cNvPr>
          <p:cNvSpPr txBox="1"/>
          <p:nvPr/>
        </p:nvSpPr>
        <p:spPr>
          <a:xfrm>
            <a:off x="81280" y="267938"/>
            <a:ext cx="12009120" cy="1138773"/>
          </a:xfrm>
          <a:prstGeom prst="rect">
            <a:avLst/>
          </a:prstGeom>
          <a:noFill/>
        </p:spPr>
        <p:txBody>
          <a:bodyPr wrap="square">
            <a:spAutoFit/>
          </a:bodyPr>
          <a:lstStyle/>
          <a:p>
            <a:pPr algn="ctr"/>
            <a:r>
              <a:rPr lang="sl-SI" sz="3200" dirty="0">
                <a:latin typeface="Arial" panose="020B0604020202020204" pitchFamily="34" charset="0"/>
                <a:cs typeface="Arial" panose="020B0604020202020204" pitchFamily="34" charset="0"/>
              </a:rPr>
              <a:t>Uradna verzija MI, </a:t>
            </a:r>
            <a:r>
              <a:rPr lang="sl-SI" sz="2000" dirty="0">
                <a:latin typeface="Arial" panose="020B0604020202020204" pitchFamily="34" charset="0"/>
                <a:cs typeface="Arial" panose="020B0604020202020204" pitchFamily="34" charset="0"/>
              </a:rPr>
              <a:t>načrtovalca:  DEJAN JURKOVIČ in DARKO MEGLA z dne junij 2024</a:t>
            </a:r>
          </a:p>
          <a:p>
            <a:pPr algn="ctr"/>
            <a:r>
              <a:rPr lang="sl-SI" dirty="0">
                <a:latin typeface="Arial" panose="020B0604020202020204" pitchFamily="34" charset="0"/>
                <a:cs typeface="Arial" panose="020B0604020202020204" pitchFamily="34" charset="0"/>
              </a:rPr>
              <a:t>Dve povezavi preko Gorenjske:  (1) Stara obnovljena proga hitrost </a:t>
            </a:r>
            <a:r>
              <a:rPr lang="sl-SI" dirty="0">
                <a:solidFill>
                  <a:srgbClr val="FF0000"/>
                </a:solidFill>
                <a:latin typeface="Arial" panose="020B0604020202020204" pitchFamily="34" charset="0"/>
                <a:cs typeface="Arial" panose="020B0604020202020204" pitchFamily="34" charset="0"/>
              </a:rPr>
              <a:t>do 160 km/h</a:t>
            </a:r>
            <a:r>
              <a:rPr lang="sl-SI" dirty="0">
                <a:latin typeface="Arial" panose="020B0604020202020204" pitchFamily="34" charset="0"/>
                <a:cs typeface="Arial" panose="020B0604020202020204" pitchFamily="34" charset="0"/>
              </a:rPr>
              <a:t> in </a:t>
            </a:r>
          </a:p>
          <a:p>
            <a:pPr algn="ctr"/>
            <a:r>
              <a:rPr lang="sl-SI" dirty="0">
                <a:latin typeface="Arial" panose="020B0604020202020204" pitchFamily="34" charset="0"/>
                <a:cs typeface="Arial" panose="020B0604020202020204" pitchFamily="34" charset="0"/>
              </a:rPr>
              <a:t>(2) nova mimo Brnika preko Kamnika hitrost </a:t>
            </a:r>
            <a:r>
              <a:rPr lang="sl-SI" dirty="0">
                <a:solidFill>
                  <a:srgbClr val="FF0000"/>
                </a:solidFill>
                <a:latin typeface="Arial" panose="020B0604020202020204" pitchFamily="34" charset="0"/>
                <a:cs typeface="Arial" panose="020B0604020202020204" pitchFamily="34" charset="0"/>
              </a:rPr>
              <a:t>do 80 km/h</a:t>
            </a:r>
            <a:r>
              <a:rPr lang="sl-SI" dirty="0">
                <a:latin typeface="Arial" panose="020B0604020202020204" pitchFamily="34" charset="0"/>
                <a:cs typeface="Arial" panose="020B0604020202020204" pitchFamily="34" charset="0"/>
              </a:rPr>
              <a:t>.</a:t>
            </a:r>
          </a:p>
        </p:txBody>
      </p:sp>
      <p:sp>
        <p:nvSpPr>
          <p:cNvPr id="6" name="PoljeZBesedilom 5">
            <a:extLst>
              <a:ext uri="{FF2B5EF4-FFF2-40B4-BE49-F238E27FC236}">
                <a16:creationId xmlns:a16="http://schemas.microsoft.com/office/drawing/2014/main" id="{6830747C-A404-7CD6-D40D-04939822809C}"/>
              </a:ext>
            </a:extLst>
          </p:cNvPr>
          <p:cNvSpPr txBox="1"/>
          <p:nvPr/>
        </p:nvSpPr>
        <p:spPr>
          <a:xfrm>
            <a:off x="5940862" y="1406711"/>
            <a:ext cx="6149538" cy="5401479"/>
          </a:xfrm>
          <a:prstGeom prst="rect">
            <a:avLst/>
          </a:prstGeom>
          <a:noFill/>
        </p:spPr>
        <p:txBody>
          <a:bodyPr wrap="square">
            <a:spAutoFit/>
          </a:bodyPr>
          <a:lstStyle/>
          <a:p>
            <a:pPr algn="ctr"/>
            <a:r>
              <a:rPr lang="sl-SI" sz="1500" b="1" dirty="0">
                <a:solidFill>
                  <a:srgbClr val="FF0000"/>
                </a:solidFill>
                <a:latin typeface="Arial" panose="020B0604020202020204" pitchFamily="34" charset="0"/>
                <a:cs typeface="Arial" panose="020B0604020202020204" pitchFamily="34" charset="0"/>
              </a:rPr>
              <a:t>Izjemen dokaz shizofrenije pri projektiranju, </a:t>
            </a:r>
          </a:p>
          <a:p>
            <a:pPr algn="ctr"/>
            <a:r>
              <a:rPr lang="sl-SI" sz="1500" b="1" dirty="0">
                <a:latin typeface="Arial" panose="020B0604020202020204" pitchFamily="34" charset="0"/>
                <a:cs typeface="Arial" panose="020B0604020202020204" pitchFamily="34" charset="0"/>
              </a:rPr>
              <a:t>V letu 2024 imamo DPN za dve progi po Gorenjski, </a:t>
            </a:r>
          </a:p>
          <a:p>
            <a:pPr algn="ctr"/>
            <a:r>
              <a:rPr lang="sl-SI" sz="1500" b="1" dirty="0">
                <a:latin typeface="Arial" panose="020B0604020202020204" pitchFamily="34" charset="0"/>
                <a:cs typeface="Arial" panose="020B0604020202020204" pitchFamily="34" charset="0"/>
              </a:rPr>
              <a:t>nato pa do leta 2050 še eno progo ob avtocesti,</a:t>
            </a:r>
          </a:p>
          <a:p>
            <a:pPr algn="ctr"/>
            <a:r>
              <a:rPr lang="sl-SI" sz="1500" b="1" dirty="0">
                <a:latin typeface="Arial" panose="020B0604020202020204" pitchFamily="34" charset="0"/>
                <a:cs typeface="Arial" panose="020B0604020202020204" pitchFamily="34" charset="0"/>
              </a:rPr>
              <a:t> </a:t>
            </a:r>
            <a:r>
              <a:rPr lang="sl-SI" sz="1500" dirty="0">
                <a:latin typeface="Arial" panose="020B0604020202020204" pitchFamily="34" charset="0"/>
                <a:cs typeface="Arial" panose="020B0604020202020204" pitchFamily="34" charset="0"/>
              </a:rPr>
              <a:t>kot „strokovno“ razumevanje </a:t>
            </a:r>
            <a:r>
              <a:rPr lang="sl-SI" sz="1500" dirty="0" err="1">
                <a:latin typeface="Arial" panose="020B0604020202020204" pitchFamily="34" charset="0"/>
                <a:cs typeface="Arial" panose="020B0604020202020204" pitchFamily="34" charset="0"/>
              </a:rPr>
              <a:t>multimodalnosti</a:t>
            </a:r>
            <a:r>
              <a:rPr lang="sl-SI" sz="1500" dirty="0">
                <a:latin typeface="Arial" panose="020B0604020202020204" pitchFamily="34" charset="0"/>
                <a:cs typeface="Arial" panose="020B0604020202020204" pitchFamily="34" charset="0"/>
              </a:rPr>
              <a:t>, kot </a:t>
            </a:r>
          </a:p>
          <a:p>
            <a:pPr algn="ctr"/>
            <a:r>
              <a:rPr lang="sl-SI" sz="1500" dirty="0">
                <a:latin typeface="Arial" panose="020B0604020202020204" pitchFamily="34" charset="0"/>
                <a:cs typeface="Arial" panose="020B0604020202020204" pitchFamily="34" charset="0"/>
              </a:rPr>
              <a:t>dokaz „strokovnosti“ pri zmanjševanju števila prebivalcev. </a:t>
            </a:r>
          </a:p>
          <a:p>
            <a:pPr algn="ctr"/>
            <a:endParaRPr lang="sl-SI" sz="1500" b="1" dirty="0">
              <a:solidFill>
                <a:srgbClr val="FF0000"/>
              </a:solidFill>
              <a:latin typeface="Arial" panose="020B0604020202020204" pitchFamily="34" charset="0"/>
              <a:cs typeface="Arial" panose="020B0604020202020204" pitchFamily="34" charset="0"/>
            </a:endParaRPr>
          </a:p>
          <a:p>
            <a:pPr algn="ctr"/>
            <a:r>
              <a:rPr lang="sl-SI" sz="1500" b="1" dirty="0">
                <a:latin typeface="Arial" panose="020B0604020202020204" pitchFamily="34" charset="0"/>
                <a:cs typeface="Arial" panose="020B0604020202020204" pitchFamily="34" charset="0"/>
              </a:rPr>
              <a:t>       Gorenjska bo imela v letu 2050  </a:t>
            </a:r>
          </a:p>
          <a:p>
            <a:pPr algn="ctr"/>
            <a:r>
              <a:rPr lang="sl-SI" sz="1500" b="1" dirty="0">
                <a:solidFill>
                  <a:srgbClr val="FF0000"/>
                </a:solidFill>
                <a:latin typeface="Arial" panose="020B0604020202020204" pitchFamily="34" charset="0"/>
                <a:cs typeface="Arial" panose="020B0604020202020204" pitchFamily="34" charset="0"/>
              </a:rPr>
              <a:t>tri železnice na razdalji med njimi tja do 20 km</a:t>
            </a:r>
            <a:r>
              <a:rPr lang="sl-SI" sz="1500" b="1" dirty="0">
                <a:latin typeface="Arial" panose="020B0604020202020204" pitchFamily="34" charset="0"/>
                <a:cs typeface="Arial" panose="020B0604020202020204" pitchFamily="34" charset="0"/>
              </a:rPr>
              <a:t>, </a:t>
            </a:r>
          </a:p>
          <a:p>
            <a:pPr algn="ctr"/>
            <a:r>
              <a:rPr lang="sl-SI" sz="1500" b="1" dirty="0">
                <a:latin typeface="Arial" panose="020B0604020202020204" pitchFamily="34" charset="0"/>
                <a:cs typeface="Arial" panose="020B0604020202020204" pitchFamily="34" charset="0"/>
              </a:rPr>
              <a:t>eno </a:t>
            </a:r>
            <a:r>
              <a:rPr lang="sl-SI" sz="1500" b="1" dirty="0">
                <a:solidFill>
                  <a:srgbClr val="FF0000"/>
                </a:solidFill>
                <a:latin typeface="Arial" panose="020B0604020202020204" pitchFamily="34" charset="0"/>
                <a:cs typeface="Arial" panose="020B0604020202020204" pitchFamily="34" charset="0"/>
              </a:rPr>
              <a:t>do 250 km/h </a:t>
            </a:r>
            <a:r>
              <a:rPr lang="sl-SI" sz="1500" b="1" dirty="0">
                <a:latin typeface="Arial" panose="020B0604020202020204" pitchFamily="34" charset="0"/>
                <a:cs typeface="Arial" panose="020B0604020202020204" pitchFamily="34" charset="0"/>
              </a:rPr>
              <a:t>eno </a:t>
            </a:r>
            <a:r>
              <a:rPr lang="sl-SI" sz="1500" b="1" dirty="0">
                <a:solidFill>
                  <a:srgbClr val="FF0000"/>
                </a:solidFill>
                <a:latin typeface="Arial" panose="020B0604020202020204" pitchFamily="34" charset="0"/>
                <a:cs typeface="Arial" panose="020B0604020202020204" pitchFamily="34" charset="0"/>
              </a:rPr>
              <a:t>do 160 km/h </a:t>
            </a:r>
            <a:r>
              <a:rPr lang="sl-SI" sz="1500" b="1" dirty="0">
                <a:latin typeface="Arial" panose="020B0604020202020204" pitchFamily="34" charset="0"/>
                <a:cs typeface="Arial" panose="020B0604020202020204" pitchFamily="34" charset="0"/>
              </a:rPr>
              <a:t>in še eno </a:t>
            </a:r>
          </a:p>
          <a:p>
            <a:pPr algn="ctr"/>
            <a:r>
              <a:rPr lang="sl-SI" sz="1500" b="1" dirty="0">
                <a:latin typeface="Arial" panose="020B0604020202020204" pitchFamily="34" charset="0"/>
                <a:cs typeface="Arial" panose="020B0604020202020204" pitchFamily="34" charset="0"/>
              </a:rPr>
              <a:t>za kolesarje preko Kamnika </a:t>
            </a:r>
            <a:r>
              <a:rPr lang="sl-SI" sz="1500" b="1" dirty="0">
                <a:solidFill>
                  <a:srgbClr val="FF0000"/>
                </a:solidFill>
                <a:latin typeface="Arial" panose="020B0604020202020204" pitchFamily="34" charset="0"/>
                <a:cs typeface="Arial" panose="020B0604020202020204" pitchFamily="34" charset="0"/>
              </a:rPr>
              <a:t>do 80 km/h</a:t>
            </a:r>
            <a:r>
              <a:rPr lang="sl-SI" sz="1500" b="1" dirty="0">
                <a:latin typeface="Arial" panose="020B0604020202020204" pitchFamily="34" charset="0"/>
                <a:cs typeface="Arial" panose="020B0604020202020204" pitchFamily="34" charset="0"/>
              </a:rPr>
              <a:t>. </a:t>
            </a:r>
          </a:p>
          <a:p>
            <a:pPr algn="ctr"/>
            <a:endParaRPr lang="sl-SI" sz="1500" b="1" dirty="0">
              <a:solidFill>
                <a:srgbClr val="FF0000"/>
              </a:solidFill>
              <a:latin typeface="Arial" panose="020B0604020202020204" pitchFamily="34" charset="0"/>
              <a:cs typeface="Arial" panose="020B0604020202020204" pitchFamily="34" charset="0"/>
            </a:endParaRPr>
          </a:p>
          <a:p>
            <a:pPr algn="ctr"/>
            <a:r>
              <a:rPr lang="sl-SI" sz="1500" b="1" dirty="0">
                <a:solidFill>
                  <a:srgbClr val="FF0000"/>
                </a:solidFill>
                <a:latin typeface="Arial" panose="020B0604020202020204" pitchFamily="34" charset="0"/>
                <a:cs typeface="Arial" panose="020B0604020202020204" pitchFamily="34" charset="0"/>
              </a:rPr>
              <a:t>Istočasno pa SŽ niso sposobne uveljaviti primeren vozni red,  </a:t>
            </a:r>
            <a:r>
              <a:rPr lang="sl-SI" sz="1500" dirty="0">
                <a:latin typeface="Arial" panose="020B0604020202020204" pitchFamily="34" charset="0"/>
                <a:cs typeface="Arial" panose="020B0604020202020204" pitchFamily="34" charset="0"/>
              </a:rPr>
              <a:t>LPP je 2024 uvedel na progi Domžale Ljubljana še dodatno progo, vse za zeleni prehod !!!  </a:t>
            </a:r>
          </a:p>
          <a:p>
            <a:pPr algn="ctr"/>
            <a:endParaRPr lang="sl-SI" sz="1500" dirty="0">
              <a:latin typeface="Arial" panose="020B0604020202020204" pitchFamily="34" charset="0"/>
              <a:cs typeface="Arial" panose="020B0604020202020204" pitchFamily="34" charset="0"/>
            </a:endParaRPr>
          </a:p>
          <a:p>
            <a:pPr algn="ctr"/>
            <a:r>
              <a:rPr lang="sl-SI" sz="1500" b="1" dirty="0">
                <a:latin typeface="Arial" panose="020B0604020202020204" pitchFamily="34" charset="0"/>
                <a:cs typeface="Arial" panose="020B0604020202020204" pitchFamily="34" charset="0"/>
              </a:rPr>
              <a:t>Lahko se vprašamo, ali ministrica čisto dobro ne ve</a:t>
            </a:r>
            <a:r>
              <a:rPr lang="sl-SI" sz="1500" dirty="0">
                <a:latin typeface="Arial" panose="020B0604020202020204" pitchFamily="34" charset="0"/>
                <a:cs typeface="Arial" panose="020B0604020202020204" pitchFamily="34" charset="0"/>
              </a:rPr>
              <a:t>, </a:t>
            </a:r>
          </a:p>
          <a:p>
            <a:r>
              <a:rPr lang="sl-SI" sz="1500" dirty="0">
                <a:latin typeface="Arial" panose="020B0604020202020204" pitchFamily="34" charset="0"/>
                <a:cs typeface="Arial" panose="020B0604020202020204" pitchFamily="34" charset="0"/>
              </a:rPr>
              <a:t>kaj delajo njeni podrejeni ali pa ne razume, kako se delajo norca iz našega javnega denarja, zato da bomo porabili denar na neekonomsko upravičenih projektih. Možno pa je, da smo prišli tako</a:t>
            </a:r>
          </a:p>
          <a:p>
            <a:r>
              <a:rPr lang="sl-SI" sz="1500" dirty="0">
                <a:latin typeface="Arial" panose="020B0604020202020204" pitchFamily="34" charset="0"/>
                <a:cs typeface="Arial" panose="020B0604020202020204" pitchFamily="34" charset="0"/>
              </a:rPr>
              <a:t>                                                    daleč, da se državni aparat s                     			privatnimi projektanti in DRI dela iz 			nas državljanov norca do bridkega 			konca.</a:t>
            </a:r>
          </a:p>
        </p:txBody>
      </p:sp>
    </p:spTree>
    <p:extLst>
      <p:ext uri="{BB962C8B-B14F-4D97-AF65-F5344CB8AC3E}">
        <p14:creationId xmlns:p14="http://schemas.microsoft.com/office/powerpoint/2010/main" val="3856856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E8F90-F1D8-961B-E14E-3DA56F41BED2}"/>
            </a:ext>
          </a:extLst>
        </p:cNvPr>
        <p:cNvGrpSpPr/>
        <p:nvPr/>
      </p:nvGrpSpPr>
      <p:grpSpPr>
        <a:xfrm>
          <a:off x="0" y="0"/>
          <a:ext cx="0" cy="0"/>
          <a:chOff x="0" y="0"/>
          <a:chExt cx="0" cy="0"/>
        </a:xfrm>
      </p:grpSpPr>
      <p:pic>
        <p:nvPicPr>
          <p:cNvPr id="4" name="Slika 3">
            <a:extLst>
              <a:ext uri="{FF2B5EF4-FFF2-40B4-BE49-F238E27FC236}">
                <a16:creationId xmlns:a16="http://schemas.microsoft.com/office/drawing/2014/main" id="{7B5020D1-523D-B38D-0B16-6998E169000A}"/>
              </a:ext>
            </a:extLst>
          </p:cNvPr>
          <p:cNvPicPr>
            <a:picLocks noChangeAspect="1"/>
          </p:cNvPicPr>
          <p:nvPr/>
        </p:nvPicPr>
        <p:blipFill>
          <a:blip r:embed="rId2"/>
          <a:srcRect l="22365" t="22675" r="42515" b="26787"/>
          <a:stretch/>
        </p:blipFill>
        <p:spPr>
          <a:xfrm>
            <a:off x="91440" y="1382937"/>
            <a:ext cx="6763822" cy="5475063"/>
          </a:xfrm>
          <a:prstGeom prst="rect">
            <a:avLst/>
          </a:prstGeom>
        </p:spPr>
      </p:pic>
      <p:sp>
        <p:nvSpPr>
          <p:cNvPr id="5" name="PoljeZBesedilom 4">
            <a:extLst>
              <a:ext uri="{FF2B5EF4-FFF2-40B4-BE49-F238E27FC236}">
                <a16:creationId xmlns:a16="http://schemas.microsoft.com/office/drawing/2014/main" id="{72F8EB2F-B37F-3006-D135-795C17CFB2B7}"/>
              </a:ext>
            </a:extLst>
          </p:cNvPr>
          <p:cNvSpPr txBox="1"/>
          <p:nvPr/>
        </p:nvSpPr>
        <p:spPr>
          <a:xfrm>
            <a:off x="91440" y="92723"/>
            <a:ext cx="12009120" cy="1138773"/>
          </a:xfrm>
          <a:prstGeom prst="rect">
            <a:avLst/>
          </a:prstGeom>
          <a:noFill/>
        </p:spPr>
        <p:txBody>
          <a:bodyPr wrap="square">
            <a:spAutoFit/>
          </a:bodyPr>
          <a:lstStyle/>
          <a:p>
            <a:pPr algn="ctr"/>
            <a:r>
              <a:rPr lang="sl-SI" sz="3200" dirty="0">
                <a:latin typeface="Arial" panose="020B0604020202020204" pitchFamily="34" charset="0"/>
                <a:cs typeface="Arial" panose="020B0604020202020204" pitchFamily="34" charset="0"/>
              </a:rPr>
              <a:t>Dokaz vizija za leto 2050, MI, </a:t>
            </a:r>
            <a:r>
              <a:rPr lang="sl-SI" sz="1600" dirty="0">
                <a:latin typeface="Arial" panose="020B0604020202020204" pitchFamily="34" charset="0"/>
                <a:cs typeface="Arial" panose="020B0604020202020204" pitchFamily="34" charset="0"/>
              </a:rPr>
              <a:t>načrtovalca:  DEJAN JURKOVIČ in DARKO MEGLA z dne junij 2024</a:t>
            </a:r>
          </a:p>
          <a:p>
            <a:pPr algn="ctr"/>
            <a:r>
              <a:rPr lang="sl-SI" dirty="0">
                <a:latin typeface="Arial" panose="020B0604020202020204" pitchFamily="34" charset="0"/>
                <a:cs typeface="Arial" panose="020B0604020202020204" pitchFamily="34" charset="0"/>
              </a:rPr>
              <a:t>Tri železniške povezave preko Gorenjske:  </a:t>
            </a:r>
            <a:r>
              <a:rPr lang="sl-SI" dirty="0">
                <a:solidFill>
                  <a:srgbClr val="FF0000"/>
                </a:solidFill>
                <a:latin typeface="Arial" panose="020B0604020202020204" pitchFamily="34" charset="0"/>
                <a:cs typeface="Arial" panose="020B0604020202020204" pitchFamily="34" charset="0"/>
              </a:rPr>
              <a:t>(1)</a:t>
            </a:r>
            <a:r>
              <a:rPr lang="sl-SI" dirty="0">
                <a:latin typeface="Arial" panose="020B0604020202020204" pitchFamily="34" charset="0"/>
                <a:cs typeface="Arial" panose="020B0604020202020204" pitchFamily="34" charset="0"/>
              </a:rPr>
              <a:t> Stara obnovljena proga hitrost </a:t>
            </a:r>
            <a:r>
              <a:rPr lang="sl-SI" dirty="0">
                <a:highlight>
                  <a:srgbClr val="00FF00"/>
                </a:highlight>
                <a:latin typeface="Arial" panose="020B0604020202020204" pitchFamily="34" charset="0"/>
                <a:cs typeface="Arial" panose="020B0604020202020204" pitchFamily="34" charset="0"/>
              </a:rPr>
              <a:t>do 160 km/h</a:t>
            </a:r>
            <a:r>
              <a:rPr lang="sl-SI" dirty="0">
                <a:latin typeface="Arial" panose="020B0604020202020204" pitchFamily="34" charset="0"/>
                <a:cs typeface="Arial" panose="020B0604020202020204" pitchFamily="34" charset="0"/>
              </a:rPr>
              <a:t> in </a:t>
            </a:r>
          </a:p>
          <a:p>
            <a:pPr algn="ctr"/>
            <a:r>
              <a:rPr lang="sl-SI" dirty="0">
                <a:solidFill>
                  <a:srgbClr val="FF0000"/>
                </a:solidFill>
                <a:latin typeface="Arial" panose="020B0604020202020204" pitchFamily="34" charset="0"/>
                <a:cs typeface="Arial" panose="020B0604020202020204" pitchFamily="34" charset="0"/>
              </a:rPr>
              <a:t>(2)</a:t>
            </a:r>
            <a:r>
              <a:rPr lang="sl-SI" dirty="0">
                <a:latin typeface="Arial" panose="020B0604020202020204" pitchFamily="34" charset="0"/>
                <a:cs typeface="Arial" panose="020B0604020202020204" pitchFamily="34" charset="0"/>
              </a:rPr>
              <a:t> nova mimo Brnika preko Kamnika hitrost </a:t>
            </a:r>
            <a:r>
              <a:rPr lang="sl-SI" dirty="0">
                <a:highlight>
                  <a:srgbClr val="00FF00"/>
                </a:highlight>
                <a:latin typeface="Arial" panose="020B0604020202020204" pitchFamily="34" charset="0"/>
                <a:cs typeface="Arial" panose="020B0604020202020204" pitchFamily="34" charset="0"/>
              </a:rPr>
              <a:t>do 80 km/h </a:t>
            </a:r>
            <a:r>
              <a:rPr lang="sl-SI" dirty="0">
                <a:latin typeface="Arial" panose="020B0604020202020204" pitchFamily="34" charset="0"/>
                <a:cs typeface="Arial" panose="020B0604020202020204" pitchFamily="34" charset="0"/>
              </a:rPr>
              <a:t>in </a:t>
            </a:r>
            <a:r>
              <a:rPr lang="sl-SI" dirty="0">
                <a:solidFill>
                  <a:srgbClr val="FF0000"/>
                </a:solidFill>
                <a:latin typeface="Arial" panose="020B0604020202020204" pitchFamily="34" charset="0"/>
                <a:cs typeface="Arial" panose="020B0604020202020204" pitchFamily="34" charset="0"/>
              </a:rPr>
              <a:t>(3)</a:t>
            </a:r>
            <a:r>
              <a:rPr lang="sl-SI" dirty="0">
                <a:latin typeface="Arial" panose="020B0604020202020204" pitchFamily="34" charset="0"/>
                <a:cs typeface="Arial" panose="020B0604020202020204" pitchFamily="34" charset="0"/>
              </a:rPr>
              <a:t> nova hitra proga ob AC za hitrost </a:t>
            </a:r>
            <a:r>
              <a:rPr lang="sl-SI" dirty="0">
                <a:highlight>
                  <a:srgbClr val="00FF00"/>
                </a:highlight>
                <a:latin typeface="Arial" panose="020B0604020202020204" pitchFamily="34" charset="0"/>
                <a:cs typeface="Arial" panose="020B0604020202020204" pitchFamily="34" charset="0"/>
              </a:rPr>
              <a:t>do 200 km/h</a:t>
            </a:r>
            <a:r>
              <a:rPr lang="sl-SI" dirty="0">
                <a:latin typeface="Arial" panose="020B0604020202020204" pitchFamily="34" charset="0"/>
                <a:cs typeface="Arial" panose="020B0604020202020204" pitchFamily="34" charset="0"/>
              </a:rPr>
              <a:t>.</a:t>
            </a:r>
          </a:p>
        </p:txBody>
      </p:sp>
      <p:sp>
        <p:nvSpPr>
          <p:cNvPr id="6" name="PoljeZBesedilom 5">
            <a:extLst>
              <a:ext uri="{FF2B5EF4-FFF2-40B4-BE49-F238E27FC236}">
                <a16:creationId xmlns:a16="http://schemas.microsoft.com/office/drawing/2014/main" id="{D444481A-C727-63FE-42AC-5F7F0AA08EAC}"/>
              </a:ext>
            </a:extLst>
          </p:cNvPr>
          <p:cNvSpPr txBox="1"/>
          <p:nvPr/>
        </p:nvSpPr>
        <p:spPr>
          <a:xfrm>
            <a:off x="6809816" y="1579242"/>
            <a:ext cx="5382184" cy="5186035"/>
          </a:xfrm>
          <a:prstGeom prst="rect">
            <a:avLst/>
          </a:prstGeom>
          <a:noFill/>
        </p:spPr>
        <p:txBody>
          <a:bodyPr wrap="square">
            <a:spAutoFit/>
          </a:bodyPr>
          <a:lstStyle/>
          <a:p>
            <a:pPr algn="ctr"/>
            <a:r>
              <a:rPr lang="sl-SI" b="1" dirty="0">
                <a:solidFill>
                  <a:srgbClr val="FF0000"/>
                </a:solidFill>
                <a:latin typeface="Arial" panose="020B0604020202020204" pitchFamily="34" charset="0"/>
                <a:cs typeface="Arial" panose="020B0604020202020204" pitchFamily="34" charset="0"/>
              </a:rPr>
              <a:t>Plan predstavlja projekt dveh prog različnega hitrostnega profila (Škofja loka do 160 km/h, Kamnik do 80 km/h). </a:t>
            </a:r>
          </a:p>
          <a:p>
            <a:pPr algn="ctr"/>
            <a:endParaRPr lang="sl-SI" sz="1600" b="1" dirty="0">
              <a:solidFill>
                <a:srgbClr val="FF0000"/>
              </a:solidFill>
              <a:latin typeface="Arial" panose="020B0604020202020204" pitchFamily="34" charset="0"/>
              <a:cs typeface="Arial" panose="020B0604020202020204" pitchFamily="34" charset="0"/>
            </a:endParaRPr>
          </a:p>
          <a:p>
            <a:pPr algn="ctr"/>
            <a:r>
              <a:rPr lang="sl-SI" sz="1600" dirty="0">
                <a:latin typeface="Arial" panose="020B0604020202020204" pitchFamily="34" charset="0"/>
                <a:cs typeface="Arial" panose="020B0604020202020204" pitchFamily="34" charset="0"/>
              </a:rPr>
              <a:t>Projektno logično in ekonomsko upravičeno bi bilo, </a:t>
            </a:r>
          </a:p>
          <a:p>
            <a:pPr algn="ctr"/>
            <a:r>
              <a:rPr lang="sl-SI" sz="1600" dirty="0">
                <a:latin typeface="Arial" panose="020B0604020202020204" pitchFamily="34" charset="0"/>
                <a:cs typeface="Arial" panose="020B0604020202020204" pitchFamily="34" charset="0"/>
              </a:rPr>
              <a:t>da imamo obe progi z enakim  hitrostnim profilom do 120 km/h in obe brez nivojskih križanj. </a:t>
            </a:r>
          </a:p>
          <a:p>
            <a:pPr algn="ctr"/>
            <a:r>
              <a:rPr lang="sl-SI" sz="1600" dirty="0">
                <a:latin typeface="Arial" panose="020B0604020202020204" pitchFamily="34" charset="0"/>
                <a:cs typeface="Arial" panose="020B0604020202020204" pitchFamily="34" charset="0"/>
              </a:rPr>
              <a:t>Z traso Jesenice-Ljubljana ob AC zagotavljamo  kakovostno dvotirno progo skladno s </a:t>
            </a:r>
            <a:r>
              <a:rPr lang="sl-SI" sz="1600" dirty="0" err="1">
                <a:latin typeface="Arial" panose="020B0604020202020204" pitchFamily="34" charset="0"/>
                <a:cs typeface="Arial" panose="020B0604020202020204" pitchFamily="34" charset="0"/>
              </a:rPr>
              <a:t>TSIs</a:t>
            </a:r>
            <a:r>
              <a:rPr lang="sl-SI" sz="1600" dirty="0">
                <a:latin typeface="Arial" panose="020B0604020202020204" pitchFamily="34" charset="0"/>
                <a:cs typeface="Arial" panose="020B0604020202020204" pitchFamily="34" charset="0"/>
              </a:rPr>
              <a:t> zahtevami,  to pa je prometna koda P4 oz. F2 in GB profil </a:t>
            </a:r>
          </a:p>
          <a:p>
            <a:pPr algn="ctr"/>
            <a:r>
              <a:rPr lang="sl-SI" sz="1600" dirty="0">
                <a:latin typeface="Arial" panose="020B0604020202020204" pitchFamily="34" charset="0"/>
                <a:cs typeface="Arial" panose="020B0604020202020204" pitchFamily="34" charset="0"/>
              </a:rPr>
              <a:t>za hitrost do 200 km/h. </a:t>
            </a:r>
          </a:p>
          <a:p>
            <a:pPr algn="ctr"/>
            <a:endParaRPr lang="sl-SI" b="1" dirty="0">
              <a:solidFill>
                <a:srgbClr val="FF0000"/>
              </a:solidFill>
              <a:latin typeface="Arial" panose="020B0604020202020204" pitchFamily="34" charset="0"/>
              <a:cs typeface="Arial" panose="020B0604020202020204" pitchFamily="34" charset="0"/>
            </a:endParaRPr>
          </a:p>
          <a:p>
            <a:pPr algn="ctr"/>
            <a:r>
              <a:rPr lang="sl-SI" sz="1700" b="1" dirty="0">
                <a:solidFill>
                  <a:srgbClr val="FF0000"/>
                </a:solidFill>
                <a:latin typeface="Arial" panose="020B0604020202020204" pitchFamily="34" charset="0"/>
                <a:cs typeface="Arial" panose="020B0604020202020204" pitchFamily="34" charset="0"/>
              </a:rPr>
              <a:t>Zato je sedaj edino upravičeno graditi novo progo ob AC izven prometa, stari progi uporabljati do polnega zagona hitre proge. </a:t>
            </a:r>
          </a:p>
          <a:p>
            <a:pPr algn="ctr"/>
            <a:endParaRPr lang="sl-SI" sz="1600" b="1" dirty="0">
              <a:solidFill>
                <a:srgbClr val="FF0000"/>
              </a:solidFill>
              <a:latin typeface="Arial" panose="020B0604020202020204" pitchFamily="34" charset="0"/>
              <a:cs typeface="Arial" panose="020B0604020202020204" pitchFamily="34" charset="0"/>
            </a:endParaRPr>
          </a:p>
          <a:p>
            <a:pPr algn="ctr"/>
            <a:r>
              <a:rPr lang="sl-SI" sz="1600" b="1" dirty="0">
                <a:latin typeface="Arial" panose="020B0604020202020204" pitchFamily="34" charset="0"/>
                <a:cs typeface="Arial" panose="020B0604020202020204" pitchFamily="34" charset="0"/>
              </a:rPr>
              <a:t>Obnova prog Ljubljana-Kranj-Naklo in Ljubljana-Kamnik-Naklo se izvede po izgradnji hitre proge. </a:t>
            </a:r>
          </a:p>
          <a:p>
            <a:pPr algn="ctr"/>
            <a:r>
              <a:rPr lang="sl-SI" sz="1600" b="1" dirty="0">
                <a:latin typeface="Arial" panose="020B0604020202020204" pitchFamily="34" charset="0"/>
                <a:cs typeface="Arial" panose="020B0604020202020204" pitchFamily="34" charset="0"/>
              </a:rPr>
              <a:t>Progi bi imeli delno dvotirnost zato, da se zagotovi 10-minutni takt ob jutranjih in popoldanskih konicah. </a:t>
            </a:r>
          </a:p>
        </p:txBody>
      </p:sp>
    </p:spTree>
    <p:extLst>
      <p:ext uri="{BB962C8B-B14F-4D97-AF65-F5344CB8AC3E}">
        <p14:creationId xmlns:p14="http://schemas.microsoft.com/office/powerpoint/2010/main" val="154999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05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941CB5E1-E5B0-0A48-7B63-00F93EADBE1B}"/>
              </a:ext>
            </a:extLst>
          </p:cNvPr>
          <p:cNvSpPr txBox="1"/>
          <p:nvPr/>
        </p:nvSpPr>
        <p:spPr>
          <a:xfrm>
            <a:off x="633984" y="1092231"/>
            <a:ext cx="4818888" cy="3763547"/>
          </a:xfrm>
          <a:prstGeom prst="rect">
            <a:avLst/>
          </a:prstGeom>
        </p:spPr>
        <p:txBody>
          <a:bodyPr vert="horz" lIns="91440" tIns="45720" rIns="91440" bIns="45720" rtlCol="0" anchor="t">
            <a:noAutofit/>
          </a:bodyPr>
          <a:lstStyle/>
          <a:p>
            <a:pPr>
              <a:lnSpc>
                <a:spcPct val="90000"/>
              </a:lnSpc>
              <a:spcBef>
                <a:spcPts val="600"/>
              </a:spcBef>
            </a:pPr>
            <a:r>
              <a:rPr lang="sl-SI" sz="2000" b="1" noProof="0" dirty="0"/>
              <a:t>Dodatna vprašanja?</a:t>
            </a:r>
          </a:p>
          <a:p>
            <a:pPr indent="-228600">
              <a:lnSpc>
                <a:spcPct val="90000"/>
              </a:lnSpc>
              <a:spcBef>
                <a:spcPts val="600"/>
              </a:spcBef>
              <a:buFont typeface="Arial" panose="020B0604020202020204" pitchFamily="34" charset="0"/>
              <a:buChar char="•"/>
            </a:pPr>
            <a:endParaRPr lang="sl-SI" sz="2000" b="1" noProof="0" dirty="0"/>
          </a:p>
          <a:p>
            <a:pPr indent="-228600">
              <a:lnSpc>
                <a:spcPct val="90000"/>
              </a:lnSpc>
              <a:buFont typeface="Arial" panose="020B0604020202020204" pitchFamily="34" charset="0"/>
              <a:buChar char="•"/>
            </a:pPr>
            <a:endParaRPr lang="sl-SI" sz="2000" b="1" noProof="0" dirty="0"/>
          </a:p>
          <a:p>
            <a:pPr>
              <a:lnSpc>
                <a:spcPct val="90000"/>
              </a:lnSpc>
            </a:pPr>
            <a:r>
              <a:rPr lang="sl-SI" sz="2000" b="1" i="1" noProof="0" dirty="0"/>
              <a:t>Zaključna misel:</a:t>
            </a:r>
          </a:p>
          <a:p>
            <a:pPr>
              <a:lnSpc>
                <a:spcPct val="90000"/>
              </a:lnSpc>
            </a:pPr>
            <a:endParaRPr lang="sl-SI" sz="2000" b="1" i="1" noProof="0" dirty="0"/>
          </a:p>
          <a:p>
            <a:pPr>
              <a:lnSpc>
                <a:spcPct val="90000"/>
              </a:lnSpc>
            </a:pPr>
            <a:r>
              <a:rPr lang="sl-SI" sz="2000" noProof="0" dirty="0"/>
              <a:t>»</a:t>
            </a:r>
            <a:r>
              <a:rPr lang="sl-SI" sz="2000" i="1" noProof="0" dirty="0"/>
              <a:t>Graditi prihodnost pomeni graditi odgovorno. </a:t>
            </a:r>
          </a:p>
          <a:p>
            <a:pPr>
              <a:lnSpc>
                <a:spcPct val="90000"/>
              </a:lnSpc>
            </a:pPr>
            <a:r>
              <a:rPr lang="sl-SI" sz="2000" i="1" noProof="0" dirty="0"/>
              <a:t>S premišljenim umeščanjem sodobne infrastrukture ob degradirana območja avtocest, se varuje naše zdravje, pitno vodo, kmetijska zemljišča in naravno okolje, pri čemer naselja ohranjamo za življenje.«</a:t>
            </a:r>
          </a:p>
          <a:p>
            <a:pPr indent="-228600">
              <a:lnSpc>
                <a:spcPct val="90000"/>
              </a:lnSpc>
              <a:buFont typeface="Arial" panose="020B0604020202020204" pitchFamily="34" charset="0"/>
              <a:buChar char="•"/>
            </a:pPr>
            <a:endParaRPr lang="sl-SI" sz="2000" i="1" noProof="0" dirty="0"/>
          </a:p>
          <a:p>
            <a:pPr indent="-228600">
              <a:lnSpc>
                <a:spcPct val="90000"/>
              </a:lnSpc>
              <a:buFont typeface="Arial" panose="020B0604020202020204" pitchFamily="34" charset="0"/>
              <a:buChar char="•"/>
            </a:pPr>
            <a:endParaRPr lang="sl-SI" sz="2000" b="1" i="1" noProof="0" dirty="0"/>
          </a:p>
          <a:p>
            <a:pPr>
              <a:lnSpc>
                <a:spcPct val="90000"/>
              </a:lnSpc>
            </a:pPr>
            <a:r>
              <a:rPr lang="sl-SI" sz="2000" b="1" noProof="0" dirty="0">
                <a:solidFill>
                  <a:schemeClr val="accent2"/>
                </a:solidFill>
              </a:rPr>
              <a:t>Hvala za udeležbo in pozornost.</a:t>
            </a:r>
          </a:p>
          <a:p>
            <a:pPr>
              <a:lnSpc>
                <a:spcPct val="90000"/>
              </a:lnSpc>
            </a:pPr>
            <a:endParaRPr lang="sl-SI" sz="2000" b="1" i="1" noProof="0" dirty="0"/>
          </a:p>
        </p:txBody>
      </p:sp>
      <p:pic>
        <p:nvPicPr>
          <p:cNvPr id="6" name="Slika 5" descr="Slika, ki vsebuje besede zemljevid, besedilo, atlas, diagram&#10;&#10;Opis je samodejno ustvarjen">
            <a:extLst>
              <a:ext uri="{FF2B5EF4-FFF2-40B4-BE49-F238E27FC236}">
                <a16:creationId xmlns:a16="http://schemas.microsoft.com/office/drawing/2014/main" id="{872E1FF2-627C-6F46-FB4F-006A71D693EC}"/>
              </a:ext>
            </a:extLst>
          </p:cNvPr>
          <p:cNvPicPr>
            <a:picLocks noChangeAspect="1"/>
          </p:cNvPicPr>
          <p:nvPr/>
        </p:nvPicPr>
        <p:blipFill>
          <a:blip r:embed="rId2">
            <a:extLst>
              <a:ext uri="{28A0092B-C50C-407E-A947-70E740481C1C}">
                <a14:useLocalDpi xmlns:a14="http://schemas.microsoft.com/office/drawing/2010/main" val="0"/>
              </a:ext>
            </a:extLst>
          </a:blip>
          <a:srcRect l="7789" r="13711" b="1"/>
          <a:stretch/>
        </p:blipFill>
        <p:spPr>
          <a:xfrm>
            <a:off x="6099048" y="699545"/>
            <a:ext cx="5458968" cy="545891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42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 name="Označba mesta vsebine 1">
            <a:extLst>
              <a:ext uri="{FF2B5EF4-FFF2-40B4-BE49-F238E27FC236}">
                <a16:creationId xmlns:a16="http://schemas.microsoft.com/office/drawing/2014/main" id="{B64E79CF-83C6-5902-9BBD-BA64E6794354}"/>
              </a:ext>
            </a:extLst>
          </p:cNvPr>
          <p:cNvSpPr>
            <a:spLocks noGrp="1"/>
          </p:cNvSpPr>
          <p:nvPr>
            <p:ph idx="1"/>
          </p:nvPr>
        </p:nvSpPr>
        <p:spPr>
          <a:xfrm>
            <a:off x="838200" y="1803260"/>
            <a:ext cx="10515600" cy="4484658"/>
          </a:xfrm>
        </p:spPr>
        <p:txBody>
          <a:bodyPr>
            <a:noAutofit/>
          </a:bodyPr>
          <a:lstStyle/>
          <a:p>
            <a:pPr>
              <a:lnSpc>
                <a:spcPct val="100000"/>
              </a:lnSpc>
              <a:spcBef>
                <a:spcPts val="0"/>
              </a:spcBef>
            </a:pPr>
            <a:r>
              <a:rPr lang="sl-SI" sz="1800" noProof="0" dirty="0"/>
              <a:t>Predlagatelj je izvedel postopek DPN brez vključevanja javnosti</a:t>
            </a:r>
          </a:p>
          <a:p>
            <a:pPr>
              <a:lnSpc>
                <a:spcPct val="100000"/>
              </a:lnSpc>
              <a:spcBef>
                <a:spcPts val="0"/>
              </a:spcBef>
            </a:pPr>
            <a:r>
              <a:rPr lang="sl-SI" sz="1800" noProof="0" dirty="0"/>
              <a:t>DPN ni skladen z direktivami: 92/43/EGS, 2000/60/ES, 2001/42/ES, 2002/49/ES, 2009/147/ES in 2011/92/EU</a:t>
            </a:r>
          </a:p>
          <a:p>
            <a:pPr>
              <a:lnSpc>
                <a:spcPct val="100000"/>
              </a:lnSpc>
              <a:spcBef>
                <a:spcPts val="0"/>
              </a:spcBef>
            </a:pPr>
            <a:r>
              <a:rPr lang="sl-SI" sz="1800" noProof="0" dirty="0"/>
              <a:t>DPN zanemarja bistveno zahtevo Uredbe 2024/1679 (25. odstavek preambule) po temeljnem principu </a:t>
            </a:r>
            <a:r>
              <a:rPr lang="sl-SI" sz="1800" noProof="0" dirty="0" err="1"/>
              <a:t>multimodalnosti</a:t>
            </a:r>
            <a:r>
              <a:rPr lang="sl-SI" sz="1800" noProof="0" dirty="0"/>
              <a:t> </a:t>
            </a:r>
          </a:p>
          <a:p>
            <a:pPr>
              <a:lnSpc>
                <a:spcPct val="100000"/>
              </a:lnSpc>
              <a:spcBef>
                <a:spcPts val="0"/>
              </a:spcBef>
            </a:pPr>
            <a:r>
              <a:rPr lang="sl-SI" sz="1800" noProof="0" dirty="0"/>
              <a:t>DPN se ne sklicuje na kvalificirane strokovne ocene vplivov na okolje in vode (ZV in ZVO)</a:t>
            </a:r>
          </a:p>
          <a:p>
            <a:pPr>
              <a:lnSpc>
                <a:spcPct val="100000"/>
              </a:lnSpc>
              <a:spcBef>
                <a:spcPts val="0"/>
              </a:spcBef>
            </a:pPr>
            <a:r>
              <a:rPr lang="sl-SI" sz="1800" noProof="0" dirty="0"/>
              <a:t>Nadgradnja v koridorju obstoječega tira v DPN zavaja, saj predlaga rešitve ki segajo izven koridorja in se nanašajo samo na </a:t>
            </a:r>
            <a:r>
              <a:rPr lang="sl-SI" sz="1800" b="1" noProof="0" dirty="0"/>
              <a:t>del</a:t>
            </a:r>
            <a:r>
              <a:rPr lang="sl-SI" sz="1800" noProof="0" dirty="0"/>
              <a:t> obstoječe proge št. 20 (DPN obravnava odsek LJ-KR/Naklo, od KR-Jesenice/</a:t>
            </a:r>
            <a:r>
              <a:rPr lang="sl-SI" sz="1800" noProof="0" dirty="0" err="1"/>
              <a:t>d.m</a:t>
            </a:r>
            <a:r>
              <a:rPr lang="sl-SI" sz="1800" noProof="0" dirty="0"/>
              <a:t>. pa </a:t>
            </a:r>
            <a:r>
              <a:rPr lang="sl-SI" sz="1800" b="1" noProof="0" dirty="0"/>
              <a:t>NE</a:t>
            </a:r>
          </a:p>
          <a:p>
            <a:pPr>
              <a:lnSpc>
                <a:spcPct val="100000"/>
              </a:lnSpc>
              <a:spcBef>
                <a:spcPts val="0"/>
              </a:spcBef>
            </a:pPr>
            <a:r>
              <a:rPr lang="sl-SI" sz="1800" noProof="0" dirty="0"/>
              <a:t>DPN z </a:t>
            </a:r>
            <a:r>
              <a:rPr lang="sl-SI" sz="1800" noProof="0" dirty="0" err="1"/>
              <a:t>Okoljskim</a:t>
            </a:r>
            <a:r>
              <a:rPr lang="sl-SI" sz="1800" noProof="0" dirty="0"/>
              <a:t> poročilom je bil dan v javno obravnavo kljub opredelitvi Zavoda RS za varstvo narave, da je </a:t>
            </a:r>
            <a:r>
              <a:rPr lang="sl-SI" sz="1800" noProof="0" dirty="0" err="1"/>
              <a:t>Okoljsko</a:t>
            </a:r>
            <a:r>
              <a:rPr lang="sl-SI" sz="1800" noProof="0" dirty="0"/>
              <a:t> poročilo „neustrezno“ in mnenju, da „ni pripravljeno za razgrnitev“</a:t>
            </a:r>
          </a:p>
          <a:p>
            <a:pPr>
              <a:lnSpc>
                <a:spcPct val="100000"/>
              </a:lnSpc>
              <a:spcBef>
                <a:spcPts val="0"/>
              </a:spcBef>
            </a:pPr>
            <a:r>
              <a:rPr lang="sl-SI" sz="1800" noProof="0" dirty="0"/>
              <a:t>V študiji niso podane smernice NIJZ, niti smernice ARSO</a:t>
            </a:r>
            <a:endParaRPr lang="sl-SI" sz="1800" strike="sngStrike" noProof="0" dirty="0">
              <a:highlight>
                <a:srgbClr val="FFFF00"/>
              </a:highlight>
            </a:endParaRPr>
          </a:p>
          <a:p>
            <a:pPr>
              <a:lnSpc>
                <a:spcPct val="100000"/>
              </a:lnSpc>
              <a:spcBef>
                <a:spcPts val="0"/>
              </a:spcBef>
            </a:pPr>
            <a:r>
              <a:rPr lang="sl-SI" sz="1800" noProof="0" dirty="0"/>
              <a:t>Resolucija o nacionalnem programu razvoja prometa v RS do leta 2030 ni usklajena s politiko EU in novo Uredbo EU – 2022/1679 z dne 13. 06. 2024</a:t>
            </a:r>
          </a:p>
          <a:p>
            <a:pPr marL="0" indent="0">
              <a:lnSpc>
                <a:spcPct val="100000"/>
              </a:lnSpc>
              <a:spcBef>
                <a:spcPts val="0"/>
              </a:spcBef>
              <a:buNone/>
            </a:pPr>
            <a:endParaRPr lang="sl-SI" sz="1800" noProof="0" dirty="0"/>
          </a:p>
          <a:p>
            <a:pPr>
              <a:lnSpc>
                <a:spcPct val="100000"/>
              </a:lnSpc>
              <a:spcBef>
                <a:spcPts val="0"/>
              </a:spcBef>
            </a:pPr>
            <a:endParaRPr lang="sl-SI" sz="1800" noProof="0" dirty="0"/>
          </a:p>
        </p:txBody>
      </p:sp>
      <p:pic>
        <p:nvPicPr>
          <p:cNvPr id="3" name="Slika 2">
            <a:extLst>
              <a:ext uri="{FF2B5EF4-FFF2-40B4-BE49-F238E27FC236}">
                <a16:creationId xmlns:a16="http://schemas.microsoft.com/office/drawing/2014/main" id="{B8BDFD99-4BC8-4742-4124-7F09D5A59741}"/>
              </a:ext>
            </a:extLst>
          </p:cNvPr>
          <p:cNvPicPr>
            <a:picLocks noChangeAspect="1"/>
          </p:cNvPicPr>
          <p:nvPr/>
        </p:nvPicPr>
        <p:blipFill>
          <a:blip r:embed="rId2"/>
          <a:stretch>
            <a:fillRect/>
          </a:stretch>
        </p:blipFill>
        <p:spPr>
          <a:xfrm>
            <a:off x="11029230" y="0"/>
            <a:ext cx="1160469" cy="1160469"/>
          </a:xfrm>
          <a:prstGeom prst="rect">
            <a:avLst/>
          </a:prstGeom>
        </p:spPr>
      </p:pic>
      <p:sp>
        <p:nvSpPr>
          <p:cNvPr id="6" name="Naslov 3">
            <a:extLst>
              <a:ext uri="{FF2B5EF4-FFF2-40B4-BE49-F238E27FC236}">
                <a16:creationId xmlns:a16="http://schemas.microsoft.com/office/drawing/2014/main" id="{A7BEE1EF-92C8-970D-73F2-F2F076FF08B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500" b="1" noProof="0" dirty="0"/>
              <a:t>Postopek predloga DPN ni skladen s sprejeto zakonodajo oz. predpisi</a:t>
            </a:r>
            <a:endParaRPr lang="sl-SI" sz="3500" noProof="0" dirty="0"/>
          </a:p>
        </p:txBody>
      </p:sp>
    </p:spTree>
    <p:extLst>
      <p:ext uri="{BB962C8B-B14F-4D97-AF65-F5344CB8AC3E}">
        <p14:creationId xmlns:p14="http://schemas.microsoft.com/office/powerpoint/2010/main" val="3101618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4" name="Naslov 3">
            <a:extLst>
              <a:ext uri="{FF2B5EF4-FFF2-40B4-BE49-F238E27FC236}">
                <a16:creationId xmlns:a16="http://schemas.microsoft.com/office/drawing/2014/main" id="{67CFCE68-483C-7866-08AB-7D577556828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sl-SI" sz="3500" b="1" kern="1200" noProof="0" dirty="0">
                <a:solidFill>
                  <a:schemeClr val="tx1"/>
                </a:solidFill>
                <a:latin typeface="+mj-lt"/>
                <a:ea typeface="+mj-ea"/>
                <a:cs typeface="+mj-cs"/>
              </a:rPr>
              <a:t>Dejstva predloga DPN</a:t>
            </a:r>
            <a:r>
              <a:rPr lang="sl-SI" sz="3500" b="1" noProof="0" dirty="0"/>
              <a:t> </a:t>
            </a:r>
            <a:br>
              <a:rPr lang="sl-SI" sz="3500" b="1" noProof="0" dirty="0"/>
            </a:br>
            <a:r>
              <a:rPr lang="sl-SI" sz="3500" b="1" kern="1200" noProof="0" dirty="0">
                <a:solidFill>
                  <a:schemeClr val="tx1"/>
                </a:solidFill>
                <a:latin typeface="+mj-lt"/>
                <a:ea typeface="+mj-ea"/>
                <a:cs typeface="+mj-cs"/>
              </a:rPr>
              <a:t>1.</a:t>
            </a:r>
            <a:endParaRPr lang="sl-SI" sz="3500" kern="1200" noProof="0" dirty="0">
              <a:solidFill>
                <a:schemeClr val="tx1"/>
              </a:solidFill>
              <a:latin typeface="+mj-lt"/>
              <a:ea typeface="+mj-ea"/>
              <a:cs typeface="+mj-cs"/>
            </a:endParaRP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Označba mesta vsebine 2">
            <a:extLst>
              <a:ext uri="{FF2B5EF4-FFF2-40B4-BE49-F238E27FC236}">
                <a16:creationId xmlns:a16="http://schemas.microsoft.com/office/drawing/2014/main" id="{22E19CC9-BD97-613E-0C46-D0EFDC774CD7}"/>
              </a:ext>
            </a:extLst>
          </p:cNvPr>
          <p:cNvSpPr>
            <a:spLocks noGrp="1"/>
          </p:cNvSpPr>
          <p:nvPr>
            <p:ph idx="4294967295"/>
          </p:nvPr>
        </p:nvSpPr>
        <p:spPr>
          <a:xfrm>
            <a:off x="836676" y="1525594"/>
            <a:ext cx="10515600" cy="4948992"/>
          </a:xfrm>
        </p:spPr>
        <p:txBody>
          <a:bodyPr vert="horz" lIns="91440" tIns="45720" rIns="91440" bIns="45720" rtlCol="0">
            <a:noAutofit/>
          </a:bodyPr>
          <a:lstStyle/>
          <a:p>
            <a:pPr marL="0"/>
            <a:endParaRPr lang="sl-SI" sz="1800" b="1" noProof="0" dirty="0"/>
          </a:p>
          <a:p>
            <a:r>
              <a:rPr lang="sl-SI" sz="1800" noProof="0" dirty="0" err="1"/>
              <a:t>Okoljski</a:t>
            </a:r>
            <a:r>
              <a:rPr lang="sl-SI" sz="1800" noProof="0" dirty="0"/>
              <a:t> vpliv ni bil vključen v analizo stroškov-koristi ter ni bil upoštevan kot dejavnik pri izbiri izbranih novih tras v elaboratu optimizacij, ki segajo izven koridorja proge št. 20</a:t>
            </a:r>
          </a:p>
          <a:p>
            <a:r>
              <a:rPr lang="sl-SI" sz="1800" noProof="0" dirty="0"/>
              <a:t>Predlog DPN ni povezan z DPN za ljubljansko železniško vozlišče, ki rešuje tranzitni promet mimo Ljubljane v smeri Koper – Jesenice, hkrati pa omogoča potniški promet na relacijah Koper – Ljubljana, Jesenice – Ljubljana</a:t>
            </a:r>
          </a:p>
          <a:p>
            <a:r>
              <a:rPr lang="sl-SI" sz="1800" noProof="0" dirty="0"/>
              <a:t>DPN ne rešuje celotnega poteka proge med Ljubljano in Jesenicami. Potek proge od  Naklega do Jesenic še ni znan. Dokler ne bo znana celotna trasa je načrtovanje samo enega dela </a:t>
            </a:r>
            <a:r>
              <a:rPr lang="sl-SI" sz="1800" noProof="0" dirty="0" err="1"/>
              <a:t>nesmisleno</a:t>
            </a:r>
            <a:r>
              <a:rPr lang="sl-SI" sz="1800" noProof="0" dirty="0"/>
              <a:t>, kajti lahko pride do situacije, ko trase med </a:t>
            </a:r>
            <a:r>
              <a:rPr lang="sl-SI" sz="1800" noProof="0" dirty="0" err="1"/>
              <a:t>Naklom</a:t>
            </a:r>
            <a:r>
              <a:rPr lang="sl-SI" sz="1800" noProof="0" dirty="0"/>
              <a:t> in Jesenicami ne bo mogoče določiti. Projekti morajo biti izvedeni za celotno traso Ljubljana Jesenice!</a:t>
            </a:r>
          </a:p>
          <a:p>
            <a:r>
              <a:rPr lang="sl-SI" sz="1800" noProof="0" dirty="0"/>
              <a:t>Potrebno bo ločiti hitre železniške proge namenjene predvsem tranzitu in primestni železniški promet, ki mora potekati blizu ali skozi naselja, medtem ko mora biti tranzit speljan ob že degradiranem območju avtocest. Le na tak način bo mogoče dosegati višje potovalne hitrosti vlakov.</a:t>
            </a:r>
          </a:p>
          <a:p>
            <a:r>
              <a:rPr lang="sl-SI" sz="1800" noProof="0" dirty="0"/>
              <a:t>Študija vplivov na podtalnico in na možnosti onesnaženja je pomanjkljiva: obravnavana samo možnost onesnaženja z </a:t>
            </a:r>
            <a:r>
              <a:rPr lang="sl-SI" sz="1800" noProof="0" dirty="0" err="1"/>
              <a:t>oglikovodiki</a:t>
            </a:r>
            <a:r>
              <a:rPr lang="sl-SI" sz="1800" noProof="0" dirty="0"/>
              <a:t> (nafto in bencini), ne obravnava možnosti onesnaženja s snovmi, ki so topljive v vodi, kar pomeni trajno uničenje podtalnice. </a:t>
            </a:r>
          </a:p>
        </p:txBody>
      </p:sp>
      <p:pic>
        <p:nvPicPr>
          <p:cNvPr id="2" name="Slika 1" descr="Slika, ki vsebuje besede besedilo, pisava, grafika, bela&#10;&#10;Opis je samodejno ustvarjen">
            <a:extLst>
              <a:ext uri="{FF2B5EF4-FFF2-40B4-BE49-F238E27FC236}">
                <a16:creationId xmlns:a16="http://schemas.microsoft.com/office/drawing/2014/main" id="{8C6C9C6D-631D-F6CA-7564-792DC14C0C77}"/>
              </a:ext>
            </a:extLst>
          </p:cNvPr>
          <p:cNvPicPr>
            <a:picLocks noChangeAspect="1"/>
          </p:cNvPicPr>
          <p:nvPr/>
        </p:nvPicPr>
        <p:blipFill>
          <a:blip r:embed="rId3"/>
          <a:stretch>
            <a:fillRect/>
          </a:stretch>
        </p:blipFill>
        <p:spPr>
          <a:xfrm>
            <a:off x="11024896" y="0"/>
            <a:ext cx="1160469" cy="1160469"/>
          </a:xfrm>
          <a:prstGeom prst="rect">
            <a:avLst/>
          </a:prstGeom>
        </p:spPr>
      </p:pic>
    </p:spTree>
    <p:extLst>
      <p:ext uri="{BB962C8B-B14F-4D97-AF65-F5344CB8AC3E}">
        <p14:creationId xmlns:p14="http://schemas.microsoft.com/office/powerpoint/2010/main" val="321780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 name="Označba mesta vsebine 2">
            <a:extLst>
              <a:ext uri="{FF2B5EF4-FFF2-40B4-BE49-F238E27FC236}">
                <a16:creationId xmlns:a16="http://schemas.microsoft.com/office/drawing/2014/main" id="{A6204FCD-5652-D061-636E-082247B14996}"/>
              </a:ext>
            </a:extLst>
          </p:cNvPr>
          <p:cNvSpPr txBox="1">
            <a:spLocks/>
          </p:cNvSpPr>
          <p:nvPr/>
        </p:nvSpPr>
        <p:spPr>
          <a:xfrm>
            <a:off x="838200" y="1929384"/>
            <a:ext cx="10515600" cy="4251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1800" noProof="0" dirty="0"/>
              <a:t>Predlagana trasa bo velik poseg v rezervoar pitne vode na Sorškem polju, saj lahko izdelava pokritega vkopa močno spremeni tokove podtalnice. Ogrozi lahko tudi sedanja črpališča pitne vode za občino Medvode; </a:t>
            </a:r>
            <a:r>
              <a:rPr lang="sl-SI" sz="1800" noProof="0" dirty="0" err="1"/>
              <a:t>Svetje</a:t>
            </a:r>
            <a:r>
              <a:rPr lang="sl-SI" sz="1800" noProof="0" dirty="0"/>
              <a:t> I in </a:t>
            </a:r>
            <a:r>
              <a:rPr lang="sl-SI" sz="1800" noProof="0" dirty="0" err="1"/>
              <a:t>Svetje</a:t>
            </a:r>
            <a:r>
              <a:rPr lang="sl-SI" sz="1800" noProof="0" dirty="0"/>
              <a:t> II.</a:t>
            </a:r>
          </a:p>
          <a:p>
            <a:r>
              <a:rPr lang="sl-SI" sz="1800" noProof="0" dirty="0"/>
              <a:t>Podtalnica Sorškega polja je dolgoročno pomemben vir vode za napajanje mesta Ljubljana.</a:t>
            </a:r>
          </a:p>
          <a:p>
            <a:r>
              <a:rPr lang="sl-SI" sz="1800" noProof="0" dirty="0"/>
              <a:t>V študiji (geologov in hidrologov) vplivov na okolje opozorilo: „V času izgradnje velika možnost kalnosti vode vodnjakov na </a:t>
            </a:r>
            <a:r>
              <a:rPr lang="sl-SI" sz="1800" noProof="0" dirty="0" err="1"/>
              <a:t>Svetju</a:t>
            </a:r>
            <a:r>
              <a:rPr lang="sl-SI" sz="1800" noProof="0" dirty="0"/>
              <a:t>, kar pomeni, da bo oskrba z vodo v času gradnje vkopa onemogočena“</a:t>
            </a:r>
          </a:p>
          <a:p>
            <a:r>
              <a:rPr lang="sl-SI" sz="1800" noProof="0" dirty="0"/>
              <a:t>Prestavitev železniške postaje izven naselja Reteče bo močno oddaljila postajo prebivalcem Reteč, zahtevala bo poseg v gozdne površine in s tem povečala </a:t>
            </a:r>
            <a:r>
              <a:rPr lang="sl-SI" sz="1800" noProof="0" dirty="0" err="1"/>
              <a:t>prevetrenost</a:t>
            </a:r>
            <a:r>
              <a:rPr lang="sl-SI" sz="1800" noProof="0" dirty="0"/>
              <a:t> in povzročila večjo vetrno erozijo kmetijskih površin</a:t>
            </a:r>
          </a:p>
          <a:p>
            <a:r>
              <a:rPr lang="sl-SI" sz="1800" noProof="0" dirty="0"/>
              <a:t>Na zgolj 33 km DPN predstavlja poseg na 314 ha zemljišč in nepovratno uničuje 133 ha najboljših kmetijskih površin, kar po oceni DPN pomeni zaprtje 22 kmečkih gospodarstev</a:t>
            </a:r>
          </a:p>
          <a:p>
            <a:r>
              <a:rPr lang="sl-SI" sz="1800" noProof="0" dirty="0"/>
              <a:t>Zagotovitev nadomestnih habitatov DPN ne predvideva – zavrnjena je zahteva MKGP po nadomeščanju najboljših kmetijskih zemljišč z razlago, da ZKZ nima izrecne pravne podlage. Torej je v javnosti predstavljen projekt, ki je v </a:t>
            </a:r>
            <a:r>
              <a:rPr lang="sl-SI" sz="1800" noProof="0" dirty="0" err="1"/>
              <a:t>opreki</a:t>
            </a:r>
            <a:r>
              <a:rPr lang="sl-SI" sz="1800" noProof="0" dirty="0"/>
              <a:t> s sprejeto slovensko zakonodajo?  </a:t>
            </a:r>
          </a:p>
          <a:p>
            <a:pPr marL="0"/>
            <a:endParaRPr lang="sl-SI" sz="1800" noProof="0" dirty="0"/>
          </a:p>
        </p:txBody>
      </p:sp>
      <p:pic>
        <p:nvPicPr>
          <p:cNvPr id="3" name="Slika 2" descr="Slika, ki vsebuje besede besedilo, pisava, grafika, bela&#10;&#10;Opis je samodejno ustvarjen">
            <a:extLst>
              <a:ext uri="{FF2B5EF4-FFF2-40B4-BE49-F238E27FC236}">
                <a16:creationId xmlns:a16="http://schemas.microsoft.com/office/drawing/2014/main" id="{20A8F3D6-1A7B-B5C6-951C-E97CD1129439}"/>
              </a:ext>
            </a:extLst>
          </p:cNvPr>
          <p:cNvPicPr>
            <a:picLocks noChangeAspect="1"/>
          </p:cNvPicPr>
          <p:nvPr/>
        </p:nvPicPr>
        <p:blipFill>
          <a:blip r:embed="rId2"/>
          <a:stretch>
            <a:fillRect/>
          </a:stretch>
        </p:blipFill>
        <p:spPr>
          <a:xfrm>
            <a:off x="11029242" y="0"/>
            <a:ext cx="1160469" cy="1160469"/>
          </a:xfrm>
          <a:prstGeom prst="rect">
            <a:avLst/>
          </a:prstGeom>
        </p:spPr>
      </p:pic>
      <p:sp>
        <p:nvSpPr>
          <p:cNvPr id="4" name="Naslov 3">
            <a:extLst>
              <a:ext uri="{FF2B5EF4-FFF2-40B4-BE49-F238E27FC236}">
                <a16:creationId xmlns:a16="http://schemas.microsoft.com/office/drawing/2014/main" id="{6147F723-0C2C-80F7-2D18-06E505127C6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500" b="1" noProof="0" dirty="0"/>
              <a:t>Dejstva predloga DPN </a:t>
            </a:r>
            <a:br>
              <a:rPr lang="sl-SI" sz="3500" b="1" noProof="0" dirty="0"/>
            </a:br>
            <a:r>
              <a:rPr lang="sl-SI" sz="3500" b="1" noProof="0" dirty="0"/>
              <a:t>2.</a:t>
            </a:r>
            <a:endParaRPr lang="sl-SI" sz="3500" noProof="0" dirty="0"/>
          </a:p>
        </p:txBody>
      </p:sp>
    </p:spTree>
    <p:extLst>
      <p:ext uri="{BB962C8B-B14F-4D97-AF65-F5344CB8AC3E}">
        <p14:creationId xmlns:p14="http://schemas.microsoft.com/office/powerpoint/2010/main" val="1507098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lika 2" descr="Slika, ki vsebuje besede posnetek zaslona, zemljevid, besedilo&#10;&#10;Opis je samodejno ustvarjen">
            <a:extLst>
              <a:ext uri="{FF2B5EF4-FFF2-40B4-BE49-F238E27FC236}">
                <a16:creationId xmlns:a16="http://schemas.microsoft.com/office/drawing/2014/main" id="{6ECBC6E2-4548-75FB-554E-0B636D50BD9C}"/>
              </a:ext>
            </a:extLst>
          </p:cNvPr>
          <p:cNvPicPr>
            <a:picLocks noChangeAspect="1"/>
          </p:cNvPicPr>
          <p:nvPr/>
        </p:nvPicPr>
        <p:blipFill>
          <a:blip r:embed="rId2">
            <a:extLst>
              <a:ext uri="{28A0092B-C50C-407E-A947-70E740481C1C}">
                <a14:useLocalDpi xmlns:a14="http://schemas.microsoft.com/office/drawing/2010/main" val="0"/>
              </a:ext>
            </a:extLst>
          </a:blip>
          <a:srcRect r="-1" b="-1"/>
          <a:stretch/>
        </p:blipFill>
        <p:spPr>
          <a:xfrm>
            <a:off x="1663261" y="643466"/>
            <a:ext cx="9385717" cy="5571067"/>
          </a:xfrm>
          <a:prstGeom prst="rect">
            <a:avLst/>
          </a:prstGeom>
        </p:spPr>
      </p:pic>
    </p:spTree>
    <p:extLst>
      <p:ext uri="{BB962C8B-B14F-4D97-AF65-F5344CB8AC3E}">
        <p14:creationId xmlns:p14="http://schemas.microsoft.com/office/powerpoint/2010/main" val="16786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4" name="Naslov 3">
            <a:extLst>
              <a:ext uri="{FF2B5EF4-FFF2-40B4-BE49-F238E27FC236}">
                <a16:creationId xmlns:a16="http://schemas.microsoft.com/office/drawing/2014/main" id="{B1C3C083-739D-4192-1098-D64D3A3560C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sl-SI" sz="4200" b="1" kern="1200" noProof="0" dirty="0">
                <a:solidFill>
                  <a:schemeClr val="tx1"/>
                </a:solidFill>
                <a:latin typeface="+mj-lt"/>
                <a:ea typeface="+mj-ea"/>
                <a:cs typeface="+mj-cs"/>
              </a:rPr>
              <a:t>Dejstva predloga DPN </a:t>
            </a:r>
            <a:br>
              <a:rPr lang="sl-SI" sz="4200" b="1" kern="1200" noProof="0" dirty="0">
                <a:solidFill>
                  <a:schemeClr val="tx1"/>
                </a:solidFill>
                <a:latin typeface="+mj-lt"/>
                <a:ea typeface="+mj-ea"/>
                <a:cs typeface="+mj-cs"/>
              </a:rPr>
            </a:br>
            <a:r>
              <a:rPr lang="sl-SI" sz="4200" b="1" kern="1200" noProof="0" dirty="0">
                <a:solidFill>
                  <a:schemeClr val="tx1"/>
                </a:solidFill>
                <a:latin typeface="+mj-lt"/>
                <a:ea typeface="+mj-ea"/>
                <a:cs typeface="+mj-cs"/>
              </a:rPr>
              <a:t>3.</a:t>
            </a:r>
            <a:endParaRPr lang="sl-SI" sz="4200" kern="1200" noProof="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40C11E29-FB2E-D298-5A26-75623D7DFAA8}"/>
              </a:ext>
            </a:extLst>
          </p:cNvPr>
          <p:cNvSpPr txBox="1"/>
          <p:nvPr/>
        </p:nvSpPr>
        <p:spPr>
          <a:xfrm>
            <a:off x="836676" y="1525594"/>
            <a:ext cx="10515600" cy="4851558"/>
          </a:xfrm>
          <a:prstGeom prst="rect">
            <a:avLst/>
          </a:prstGeom>
        </p:spPr>
        <p:txBody>
          <a:bodyPr vert="horz" lIns="91440" tIns="45720" rIns="91440" bIns="45720" rtlCol="0">
            <a:normAutofit lnSpcReduction="10000"/>
          </a:bodyPr>
          <a:lstStyle/>
          <a:p>
            <a:pPr>
              <a:lnSpc>
                <a:spcPct val="90000"/>
              </a:lnSpc>
            </a:pPr>
            <a:endParaRPr lang="sl-SI" b="1" noProof="0" dirty="0"/>
          </a:p>
          <a:p>
            <a:pPr marL="228600" indent="-228600">
              <a:lnSpc>
                <a:spcPct val="90000"/>
              </a:lnSpc>
              <a:spcBef>
                <a:spcPts val="1000"/>
              </a:spcBef>
              <a:buFont typeface="Arial" panose="020B0604020202020204" pitchFamily="34" charset="0"/>
              <a:buChar char="•"/>
            </a:pPr>
            <a:r>
              <a:rPr lang="sl-SI" noProof="0" dirty="0"/>
              <a:t>DPN predvideva samo en tir med Kranjem in Naklim – zakaj potem dvotirnost?</a:t>
            </a:r>
          </a:p>
          <a:p>
            <a:pPr marL="228600" indent="-228600">
              <a:lnSpc>
                <a:spcPct val="90000"/>
              </a:lnSpc>
              <a:spcBef>
                <a:spcPts val="1000"/>
              </a:spcBef>
              <a:buFont typeface="Arial" panose="020B0604020202020204" pitchFamily="34" charset="0"/>
              <a:buChar char="•"/>
            </a:pPr>
            <a:r>
              <a:rPr lang="sl-SI" noProof="0" dirty="0"/>
              <a:t>Zaradi konfiguracije trase ne bo mogoče dosegati ciljnih hitrosti (potniški promet do 160 km/h, tovorni do 100 km/h), </a:t>
            </a:r>
            <a:r>
              <a:rPr lang="sl-SI" sz="1800" noProof="0" dirty="0"/>
              <a:t>kar ni v skladu s TSI kvalifikacijo prog med 120 do 200 km/h P4 in F2, Profil GB</a:t>
            </a:r>
            <a:endParaRPr lang="sl-SI" noProof="0" dirty="0"/>
          </a:p>
          <a:p>
            <a:pPr marL="228600" indent="-228600">
              <a:lnSpc>
                <a:spcPct val="90000"/>
              </a:lnSpc>
              <a:spcBef>
                <a:spcPts val="1000"/>
              </a:spcBef>
              <a:buFont typeface="Arial" panose="020B0604020202020204" pitchFamily="34" charset="0"/>
              <a:buChar char="•"/>
            </a:pPr>
            <a:r>
              <a:rPr lang="sl-SI" noProof="0" dirty="0"/>
              <a:t>Z vsemi deviacijami od sedanjega koridorja, DPN pomeni velika odstopanja od sedanje trase, kar tudi močno podraži investicijo. Izgradnja hitre železniške proge ob AC bi zmanjšala stroške gradnje, ker bi potekala v velikem delu po nenaseljenem terenu. </a:t>
            </a:r>
            <a:r>
              <a:rPr lang="sl-SI" sz="1800" noProof="0" dirty="0"/>
              <a:t>Potovanje se bo skrajšalo za 54 sekund pri sedanjih povprečnih zamudah 4 -5 minute na progi Jesenice – Ljubljana.</a:t>
            </a:r>
            <a:endParaRPr lang="sl-SI" noProof="0" dirty="0"/>
          </a:p>
          <a:p>
            <a:pPr marL="228600" indent="-228600">
              <a:lnSpc>
                <a:spcPct val="90000"/>
              </a:lnSpc>
              <a:spcBef>
                <a:spcPts val="1000"/>
              </a:spcBef>
              <a:buFont typeface="Arial" panose="020B0604020202020204" pitchFamily="34" charset="0"/>
              <a:buChar char="•"/>
            </a:pPr>
            <a:r>
              <a:rPr lang="sl-SI" noProof="0" dirty="0"/>
              <a:t>Z vsemi posegi se potovalni čas med Kranjem in Ljubljano skrajša le za nekaj minut, kar pa ne upravičuje tako velikega posega v prostor in tveganja povezana z oskrbo s pitno vodo</a:t>
            </a:r>
          </a:p>
          <a:p>
            <a:pPr marL="228600" indent="-228600">
              <a:lnSpc>
                <a:spcPct val="90000"/>
              </a:lnSpc>
              <a:spcBef>
                <a:spcPts val="1000"/>
              </a:spcBef>
              <a:buFont typeface="Arial" panose="020B0604020202020204" pitchFamily="34" charset="0"/>
              <a:buChar char="•"/>
            </a:pPr>
            <a:r>
              <a:rPr lang="sl-SI" noProof="0" dirty="0"/>
              <a:t>Za doseganje 10-15 minutnega takta primestnega prometa ni potrebno izvajati tako velikih posegov v prostor, temveč se to da doseči z manjšimi nadgradnjami v koridorju obstoječe trase. </a:t>
            </a:r>
            <a:r>
              <a:rPr lang="sl-SI" sz="1800" noProof="0" dirty="0"/>
              <a:t>to lahko dosežemo z bistveno manjšimi stroški z izgradnjo delne dvotirne proge oz. z manjšimi nadgradnjami v koridorju obstoječe trase</a:t>
            </a:r>
            <a:endParaRPr lang="sl-SI" noProof="0" dirty="0"/>
          </a:p>
          <a:p>
            <a:pPr marL="228600" indent="-228600">
              <a:lnSpc>
                <a:spcPct val="90000"/>
              </a:lnSpc>
              <a:spcBef>
                <a:spcPts val="1000"/>
              </a:spcBef>
              <a:buFont typeface="Arial" panose="020B0604020202020204" pitchFamily="34" charset="0"/>
              <a:buChar char="•"/>
            </a:pPr>
            <a:r>
              <a:rPr lang="sl-SI" noProof="0" dirty="0"/>
              <a:t>Predlagana trasa izven koridorja proge št. 20 je krajša le za 865 m od obstoječe stare trase od Vižmarij do Kranja, ter po ocenah investitorja dražja za 120 mio EUR. </a:t>
            </a:r>
            <a:r>
              <a:rPr lang="sl-SI" sz="1800" noProof="0" dirty="0"/>
              <a:t>Glede na slabe ocene vrednosti investicij projektantov železnic v Sloveniji, lahko pričakujemo najmanj 200 mio EUR ali vsaj 100 % podražitve. Dokaz obstoječi razpisi istega ministrstva. </a:t>
            </a:r>
          </a:p>
          <a:p>
            <a:pPr marL="228600" indent="-228600">
              <a:lnSpc>
                <a:spcPct val="90000"/>
              </a:lnSpc>
              <a:spcBef>
                <a:spcPts val="1000"/>
              </a:spcBef>
              <a:buFont typeface="Arial" panose="020B0604020202020204" pitchFamily="34" charset="0"/>
              <a:buChar char="•"/>
            </a:pPr>
            <a:endParaRPr lang="sl-SI" noProof="0" dirty="0"/>
          </a:p>
          <a:p>
            <a:pPr indent="-228600">
              <a:lnSpc>
                <a:spcPct val="90000"/>
              </a:lnSpc>
              <a:spcBef>
                <a:spcPts val="1000"/>
              </a:spcBef>
              <a:buFont typeface="Arial" panose="020B0604020202020204" pitchFamily="34" charset="0"/>
              <a:buChar char="•"/>
            </a:pPr>
            <a:endParaRPr lang="sl-SI" noProof="0" dirty="0"/>
          </a:p>
        </p:txBody>
      </p:sp>
      <p:pic>
        <p:nvPicPr>
          <p:cNvPr id="2" name="Slika 1">
            <a:extLst>
              <a:ext uri="{FF2B5EF4-FFF2-40B4-BE49-F238E27FC236}">
                <a16:creationId xmlns:a16="http://schemas.microsoft.com/office/drawing/2014/main" id="{09A026A3-54A1-B3DF-B677-20F5D519A275}"/>
              </a:ext>
            </a:extLst>
          </p:cNvPr>
          <p:cNvPicPr>
            <a:picLocks noChangeAspect="1"/>
          </p:cNvPicPr>
          <p:nvPr/>
        </p:nvPicPr>
        <p:blipFill>
          <a:blip r:embed="rId2"/>
          <a:stretch>
            <a:fillRect/>
          </a:stretch>
        </p:blipFill>
        <p:spPr>
          <a:xfrm>
            <a:off x="11029236" y="0"/>
            <a:ext cx="1160469" cy="1160469"/>
          </a:xfrm>
          <a:prstGeom prst="rect">
            <a:avLst/>
          </a:prstGeom>
        </p:spPr>
      </p:pic>
    </p:spTree>
    <p:extLst>
      <p:ext uri="{BB962C8B-B14F-4D97-AF65-F5344CB8AC3E}">
        <p14:creationId xmlns:p14="http://schemas.microsoft.com/office/powerpoint/2010/main" val="3453631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300D8E93-F2BF-35D8-99E6-B6B52D3DA1DE}"/>
              </a:ext>
            </a:extLst>
          </p:cNvPr>
          <p:cNvSpPr txBox="1"/>
          <p:nvPr/>
        </p:nvSpPr>
        <p:spPr>
          <a:xfrm>
            <a:off x="838200" y="1929384"/>
            <a:ext cx="10515600" cy="4251960"/>
          </a:xfrm>
          <a:prstGeom prst="rect">
            <a:avLst/>
          </a:prstGeom>
        </p:spPr>
        <p:txBody>
          <a:bodyPr vert="horz" lIns="91440" tIns="45720" rIns="91440" bIns="45720" rtlCol="0">
            <a:normAutofit/>
          </a:bodyPr>
          <a:lstStyle/>
          <a:p>
            <a:pPr marL="457200" indent="-228600">
              <a:lnSpc>
                <a:spcPct val="90000"/>
              </a:lnSpc>
              <a:spcBef>
                <a:spcPts val="600"/>
              </a:spcBef>
              <a:buFont typeface="Arial" panose="020B0604020202020204" pitchFamily="34" charset="0"/>
              <a:buChar char="•"/>
            </a:pPr>
            <a:r>
              <a:rPr lang="sl-SI" noProof="0" dirty="0"/>
              <a:t>Datum objave: 10. 6. 2024 (pred počitnicami in letnimi dopusti)</a:t>
            </a:r>
          </a:p>
          <a:p>
            <a:pPr marL="457200" indent="-228600">
              <a:lnSpc>
                <a:spcPct val="90000"/>
              </a:lnSpc>
              <a:spcBef>
                <a:spcPts val="600"/>
              </a:spcBef>
              <a:buFont typeface="Arial" panose="020B0604020202020204" pitchFamily="34" charset="0"/>
              <a:buChar char="•"/>
            </a:pPr>
            <a:r>
              <a:rPr lang="sl-SI" noProof="0" dirty="0"/>
              <a:t>Rok prijave javnosti: 30. 8. 2024 do 23.59 </a:t>
            </a:r>
          </a:p>
          <a:p>
            <a:pPr marL="457200" indent="-228600">
              <a:lnSpc>
                <a:spcPct val="90000"/>
              </a:lnSpc>
              <a:spcBef>
                <a:spcPts val="600"/>
              </a:spcBef>
              <a:buFont typeface="Arial" panose="020B0604020202020204" pitchFamily="34" charset="0"/>
              <a:buChar char="•"/>
            </a:pPr>
            <a:r>
              <a:rPr lang="sl-SI" noProof="0" dirty="0"/>
              <a:t>Gradivo je bilo objavljeno na spletnem portalu GOV.SI in v prostorih občin: MOL, Občine Medvode, Občine Škofja Loka, MOK, Občine Naklo in MNVP</a:t>
            </a:r>
          </a:p>
          <a:p>
            <a:pPr marL="457200" indent="-228600">
              <a:lnSpc>
                <a:spcPct val="90000"/>
              </a:lnSpc>
              <a:spcBef>
                <a:spcPts val="600"/>
              </a:spcBef>
              <a:buFont typeface="Arial" panose="020B0604020202020204" pitchFamily="34" charset="0"/>
              <a:buChar char="•"/>
            </a:pPr>
            <a:r>
              <a:rPr lang="sl-SI" noProof="0" dirty="0"/>
              <a:t>Rok za proučitev pripomb/predlogov javnosti in izdajo stališča: MNVP poda v  roku 30 dni po končani javni razgrnitvi (vir: </a:t>
            </a:r>
            <a:r>
              <a:rPr lang="sl-SI" noProof="0" dirty="0">
                <a:hlinkClick r:id="rId2"/>
              </a:rPr>
              <a:t>nadgranja_zelezniske_proge_Ljubljana_Kranj_povzetek_za_javnost.pdf</a:t>
            </a:r>
            <a:r>
              <a:rPr lang="sl-SI" noProof="0" dirty="0"/>
              <a:t>)</a:t>
            </a:r>
          </a:p>
          <a:p>
            <a:pPr marL="457200" indent="-228600">
              <a:lnSpc>
                <a:spcPct val="90000"/>
              </a:lnSpc>
              <a:spcBef>
                <a:spcPts val="600"/>
              </a:spcBef>
              <a:buFont typeface="Arial" panose="020B0604020202020204" pitchFamily="34" charset="0"/>
              <a:buChar char="•"/>
            </a:pPr>
            <a:r>
              <a:rPr lang="sl-SI" noProof="0" dirty="0"/>
              <a:t>Na seji Komisije za lokalno samoupravo in regionalni razvoj, Državnega Sveta RS, dne 07. 10. 2024 predstavniki MNVP in MI pojasnili, da so na predlog DPN prejeli </a:t>
            </a:r>
            <a:r>
              <a:rPr lang="sl-SI" b="1" noProof="0" dirty="0"/>
              <a:t>več kot 300 pripomb, ki jih proučujejo z več kot 100 strokovnjaki (zunanjimi sodelavci). </a:t>
            </a:r>
            <a:r>
              <a:rPr lang="sl-SI" noProof="0" dirty="0"/>
              <a:t>Stališče bo MNVP pripravilo v roku 60 dni. </a:t>
            </a:r>
          </a:p>
          <a:p>
            <a:pPr marL="457200" indent="-228600">
              <a:lnSpc>
                <a:spcPct val="90000"/>
              </a:lnSpc>
              <a:spcBef>
                <a:spcPts val="600"/>
              </a:spcBef>
              <a:buFont typeface="Arial" panose="020B0604020202020204" pitchFamily="34" charset="0"/>
              <a:buChar char="•"/>
            </a:pPr>
            <a:r>
              <a:rPr lang="sl-SI" b="1" noProof="0" dirty="0">
                <a:solidFill>
                  <a:schemeClr val="accent2"/>
                </a:solidFill>
              </a:rPr>
              <a:t>4.11.2024 – odgovorov ŠE ni. </a:t>
            </a:r>
          </a:p>
        </p:txBody>
      </p:sp>
      <p:pic>
        <p:nvPicPr>
          <p:cNvPr id="2" name="Slika 1">
            <a:extLst>
              <a:ext uri="{FF2B5EF4-FFF2-40B4-BE49-F238E27FC236}">
                <a16:creationId xmlns:a16="http://schemas.microsoft.com/office/drawing/2014/main" id="{59246242-8EDF-0F3F-C706-0BBB698DCAA7}"/>
              </a:ext>
            </a:extLst>
          </p:cNvPr>
          <p:cNvPicPr>
            <a:picLocks noChangeAspect="1"/>
          </p:cNvPicPr>
          <p:nvPr/>
        </p:nvPicPr>
        <p:blipFill>
          <a:blip r:embed="rId3"/>
          <a:stretch>
            <a:fillRect/>
          </a:stretch>
        </p:blipFill>
        <p:spPr>
          <a:xfrm>
            <a:off x="11029240" y="0"/>
            <a:ext cx="1160469" cy="1160469"/>
          </a:xfrm>
          <a:prstGeom prst="rect">
            <a:avLst/>
          </a:prstGeom>
        </p:spPr>
      </p:pic>
      <p:sp>
        <p:nvSpPr>
          <p:cNvPr id="4" name="Naslov 3">
            <a:extLst>
              <a:ext uri="{FF2B5EF4-FFF2-40B4-BE49-F238E27FC236}">
                <a16:creationId xmlns:a16="http://schemas.microsoft.com/office/drawing/2014/main" id="{B4DCD5BA-8165-4F1E-F954-C138518297E2}"/>
              </a:ext>
            </a:extLst>
          </p:cNvPr>
          <p:cNvSpPr txBox="1">
            <a:spLocks/>
          </p:cNvSpPr>
          <p:nvPr/>
        </p:nvSpPr>
        <p:spPr>
          <a:xfrm>
            <a:off x="838200"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sl-SI" sz="3500" b="1" noProof="0" dirty="0"/>
              <a:t>Odgovori MNVP na pripombe/predloge/vprašanja javnosti na </a:t>
            </a:r>
            <a:r>
              <a:rPr lang="sl-SI" sz="2500" b="1" noProof="0" dirty="0"/>
              <a:t>„Predlog DPN za nadgradnjo železniške proge na odseku Ljubljana-Kranj/Naklo” </a:t>
            </a:r>
          </a:p>
        </p:txBody>
      </p:sp>
    </p:spTree>
    <p:extLst>
      <p:ext uri="{BB962C8B-B14F-4D97-AF65-F5344CB8AC3E}">
        <p14:creationId xmlns:p14="http://schemas.microsoft.com/office/powerpoint/2010/main" val="68731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PoljeZBesedilom 2">
            <a:extLst>
              <a:ext uri="{FF2B5EF4-FFF2-40B4-BE49-F238E27FC236}">
                <a16:creationId xmlns:a16="http://schemas.microsoft.com/office/drawing/2014/main" id="{B0066BB5-B619-5363-37AC-301FB92A3B64}"/>
              </a:ext>
            </a:extLst>
          </p:cNvPr>
          <p:cNvSpPr txBox="1"/>
          <p:nvPr/>
        </p:nvSpPr>
        <p:spPr>
          <a:xfrm>
            <a:off x="572493" y="2015300"/>
            <a:ext cx="10889038" cy="4119172"/>
          </a:xfrm>
          <a:prstGeom prst="rect">
            <a:avLst/>
          </a:prstGeom>
        </p:spPr>
        <p:txBody>
          <a:bodyPr vert="horz" lIns="91440" tIns="45720" rIns="91440" bIns="45720" rtlCol="0" anchor="t">
            <a:noAutofit/>
          </a:bodyPr>
          <a:lstStyle/>
          <a:p>
            <a:pPr marL="514350" indent="-285750">
              <a:lnSpc>
                <a:spcPct val="90000"/>
              </a:lnSpc>
              <a:spcBef>
                <a:spcPts val="600"/>
              </a:spcBef>
              <a:buFont typeface="Arial" panose="020B0604020202020204" pitchFamily="34" charset="0"/>
              <a:buChar char="•"/>
            </a:pPr>
            <a:r>
              <a:rPr lang="sl-SI" noProof="0" dirty="0"/>
              <a:t>Državni svet Republike Slovenije, Komisija za lokalno samoupravo in regionalni razvoj je dne 7. 10. 2024 sprejela naslednji </a:t>
            </a:r>
          </a:p>
          <a:p>
            <a:pPr>
              <a:lnSpc>
                <a:spcPct val="90000"/>
              </a:lnSpc>
              <a:spcBef>
                <a:spcPts val="600"/>
              </a:spcBef>
            </a:pPr>
            <a:endParaRPr lang="sl-SI" b="1" noProof="0" dirty="0"/>
          </a:p>
          <a:p>
            <a:pPr>
              <a:lnSpc>
                <a:spcPct val="90000"/>
              </a:lnSpc>
              <a:spcBef>
                <a:spcPts val="600"/>
              </a:spcBef>
            </a:pPr>
            <a:r>
              <a:rPr lang="sl-SI" b="1" noProof="0" dirty="0"/>
              <a:t>Sklep </a:t>
            </a:r>
          </a:p>
          <a:p>
            <a:pPr>
              <a:lnSpc>
                <a:spcPct val="90000"/>
              </a:lnSpc>
              <a:spcBef>
                <a:spcPts val="600"/>
              </a:spcBef>
            </a:pPr>
            <a:r>
              <a:rPr lang="sl-SI" b="1" i="1" noProof="0" dirty="0"/>
              <a:t>„Komisija za lokalno samoupravo in regionalni razvoj predlaga, da pripravljavci Predloga državnega prostorskega načrta za nadgradnjo železniške proge Ljubljana–Kranj/Naklo z </a:t>
            </a:r>
            <a:r>
              <a:rPr lang="sl-SI" b="1" i="1" noProof="0" dirty="0" err="1"/>
              <a:t>okoljskim</a:t>
            </a:r>
            <a:r>
              <a:rPr lang="sl-SI" b="1" i="1" noProof="0" dirty="0"/>
              <a:t> poročilom v okviru pisnega odziva na pripombe in predloge Civilne iniciative Okolju prijazen tir in Civilne iniciative Občanom in okolju prijazna železnica ter Mestne občine Ljubljana proučijo in v čim večji meri upoštevajo njihove utemeljene predloge oz. jasno argumentirajo njihovo morebitno zavrnitev.“</a:t>
            </a:r>
          </a:p>
          <a:p>
            <a:pPr indent="-228600">
              <a:lnSpc>
                <a:spcPct val="90000"/>
              </a:lnSpc>
              <a:spcBef>
                <a:spcPts val="600"/>
              </a:spcBef>
              <a:buFont typeface="Arial" panose="020B0604020202020204" pitchFamily="34" charset="0"/>
              <a:buChar char="•"/>
            </a:pPr>
            <a:endParaRPr lang="sl-SI" i="1" noProof="0" dirty="0"/>
          </a:p>
          <a:p>
            <a:pPr>
              <a:lnSpc>
                <a:spcPct val="90000"/>
              </a:lnSpc>
              <a:spcBef>
                <a:spcPts val="600"/>
              </a:spcBef>
            </a:pPr>
            <a:r>
              <a:rPr lang="sl-SI" noProof="0" dirty="0"/>
              <a:t>Vir: poročilo komisije št. 326-03-2/2024/8 in 326-03-2/2024/5 z dne 11. 10. 2024</a:t>
            </a:r>
          </a:p>
        </p:txBody>
      </p:sp>
      <p:pic>
        <p:nvPicPr>
          <p:cNvPr id="2" name="Slika 1" descr="Slika, ki vsebuje besede besedilo, pisava, grafika, bela&#10;&#10;Opis je samodejno ustvarjen">
            <a:extLst>
              <a:ext uri="{FF2B5EF4-FFF2-40B4-BE49-F238E27FC236}">
                <a16:creationId xmlns:a16="http://schemas.microsoft.com/office/drawing/2014/main" id="{408C1D58-8C34-2AB7-EA2B-BE5A52A302F8}"/>
              </a:ext>
            </a:extLst>
          </p:cNvPr>
          <p:cNvPicPr>
            <a:picLocks noChangeAspect="1"/>
          </p:cNvPicPr>
          <p:nvPr/>
        </p:nvPicPr>
        <p:blipFill>
          <a:blip r:embed="rId2"/>
          <a:srcRect r="3792" b="-3"/>
          <a:stretch/>
        </p:blipFill>
        <p:spPr>
          <a:xfrm>
            <a:off x="11171696" y="5991"/>
            <a:ext cx="1017255" cy="1057379"/>
          </a:xfrm>
          <a:prstGeom prst="rect">
            <a:avLst/>
          </a:prstGeom>
        </p:spPr>
      </p:pic>
      <p:sp>
        <p:nvSpPr>
          <p:cNvPr id="5" name="PoljeZBesedilom 4">
            <a:extLst>
              <a:ext uri="{FF2B5EF4-FFF2-40B4-BE49-F238E27FC236}">
                <a16:creationId xmlns:a16="http://schemas.microsoft.com/office/drawing/2014/main" id="{BB48276F-9C1B-BFDE-1333-FBB8CE60BE4F}"/>
              </a:ext>
            </a:extLst>
          </p:cNvPr>
          <p:cNvSpPr txBox="1"/>
          <p:nvPr/>
        </p:nvSpPr>
        <p:spPr>
          <a:xfrm>
            <a:off x="532075" y="326251"/>
            <a:ext cx="10107546" cy="1169551"/>
          </a:xfrm>
          <a:prstGeom prst="rect">
            <a:avLst/>
          </a:prstGeom>
          <a:noFill/>
        </p:spPr>
        <p:txBody>
          <a:bodyPr wrap="square">
            <a:spAutoFit/>
          </a:bodyPr>
          <a:lstStyle/>
          <a:p>
            <a:r>
              <a:rPr lang="sl-SI" sz="3500" b="1" noProof="0" dirty="0"/>
              <a:t>Obravnava problematike nadgradnje železniške infrastrukture na trasi Ljubljana - Kranj / Naklo  </a:t>
            </a:r>
          </a:p>
        </p:txBody>
      </p:sp>
    </p:spTree>
    <p:extLst>
      <p:ext uri="{BB962C8B-B14F-4D97-AF65-F5344CB8AC3E}">
        <p14:creationId xmlns:p14="http://schemas.microsoft.com/office/powerpoint/2010/main" val="203939657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3100</Words>
  <Application>Microsoft Office PowerPoint</Application>
  <PresentationFormat>Širokozaslonsko</PresentationFormat>
  <Paragraphs>171</Paragraphs>
  <Slides>23</Slides>
  <Notes>2</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23</vt:i4>
      </vt:variant>
    </vt:vector>
  </HeadingPairs>
  <TitlesOfParts>
    <vt:vector size="28" baseType="lpstr">
      <vt:lpstr>Aptos</vt:lpstr>
      <vt:lpstr>Aptos Display</vt:lpstr>
      <vt:lpstr>Arial</vt:lpstr>
      <vt:lpstr>Calibri</vt:lpstr>
      <vt:lpstr>Officeova tema</vt:lpstr>
      <vt:lpstr> CI OPŽ – Občanom in okolju prijazna železnica  Tiskovna konferenca  Medvode, 6.11.2024   </vt:lpstr>
      <vt:lpstr>Odziv civilne družbe na predlog DPN</vt:lpstr>
      <vt:lpstr>PowerPointova predstavitev</vt:lpstr>
      <vt:lpstr>Dejstva predloga DPN  1.</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2024-09-28T22:17:48Z</dcterms:created>
  <dcterms:modified xsi:type="dcterms:W3CDTF">2024-11-06T08:01:44Z</dcterms:modified>
</cp:coreProperties>
</file>